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9"/>
  </p:notesMasterIdLst>
  <p:sldIdLst>
    <p:sldId id="256" r:id="rId2"/>
    <p:sldId id="426" r:id="rId3"/>
    <p:sldId id="264" r:id="rId4"/>
    <p:sldId id="348" r:id="rId5"/>
    <p:sldId id="383" r:id="rId6"/>
    <p:sldId id="386" r:id="rId7"/>
    <p:sldId id="387" r:id="rId8"/>
    <p:sldId id="389" r:id="rId9"/>
    <p:sldId id="388" r:id="rId10"/>
    <p:sldId id="390" r:id="rId11"/>
    <p:sldId id="423" r:id="rId12"/>
    <p:sldId id="391" r:id="rId13"/>
    <p:sldId id="395" r:id="rId14"/>
    <p:sldId id="396" r:id="rId15"/>
    <p:sldId id="394" r:id="rId16"/>
    <p:sldId id="397" r:id="rId17"/>
    <p:sldId id="398" r:id="rId18"/>
    <p:sldId id="399" r:id="rId19"/>
    <p:sldId id="403" r:id="rId20"/>
    <p:sldId id="400" r:id="rId21"/>
    <p:sldId id="401" r:id="rId22"/>
    <p:sldId id="402" r:id="rId23"/>
    <p:sldId id="393" r:id="rId24"/>
    <p:sldId id="409" r:id="rId25"/>
    <p:sldId id="404" r:id="rId26"/>
    <p:sldId id="405" r:id="rId27"/>
    <p:sldId id="407" r:id="rId28"/>
    <p:sldId id="406" r:id="rId29"/>
    <p:sldId id="410" r:id="rId30"/>
    <p:sldId id="408" r:id="rId31"/>
    <p:sldId id="411" r:id="rId32"/>
    <p:sldId id="412" r:id="rId33"/>
    <p:sldId id="424" r:id="rId34"/>
    <p:sldId id="413" r:id="rId35"/>
    <p:sldId id="385" r:id="rId36"/>
    <p:sldId id="421" r:id="rId37"/>
    <p:sldId id="414" r:id="rId38"/>
    <p:sldId id="415" r:id="rId39"/>
    <p:sldId id="417" r:id="rId40"/>
    <p:sldId id="420" r:id="rId41"/>
    <p:sldId id="422" r:id="rId42"/>
    <p:sldId id="418" r:id="rId43"/>
    <p:sldId id="419" r:id="rId44"/>
    <p:sldId id="425" r:id="rId45"/>
    <p:sldId id="427" r:id="rId46"/>
    <p:sldId id="258" r:id="rId47"/>
    <p:sldId id="259" r:id="rId48"/>
    <p:sldId id="260" r:id="rId49"/>
    <p:sldId id="261" r:id="rId50"/>
    <p:sldId id="262" r:id="rId51"/>
    <p:sldId id="2100" r:id="rId52"/>
    <p:sldId id="263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101" r:id="rId63"/>
    <p:sldId id="275" r:id="rId64"/>
    <p:sldId id="277" r:id="rId65"/>
    <p:sldId id="281" r:id="rId66"/>
    <p:sldId id="276" r:id="rId67"/>
    <p:sldId id="278" r:id="rId68"/>
    <p:sldId id="279" r:id="rId69"/>
    <p:sldId id="280" r:id="rId70"/>
    <p:sldId id="2102" r:id="rId71"/>
    <p:sldId id="290" r:id="rId72"/>
    <p:sldId id="291" r:id="rId73"/>
    <p:sldId id="285" r:id="rId74"/>
    <p:sldId id="2103" r:id="rId75"/>
    <p:sldId id="293" r:id="rId76"/>
    <p:sldId id="297" r:id="rId77"/>
    <p:sldId id="298" r:id="rId78"/>
    <p:sldId id="296" r:id="rId79"/>
    <p:sldId id="282" r:id="rId80"/>
    <p:sldId id="283" r:id="rId81"/>
    <p:sldId id="2104" r:id="rId82"/>
    <p:sldId id="300" r:id="rId83"/>
    <p:sldId id="301" r:id="rId84"/>
    <p:sldId id="302" r:id="rId85"/>
    <p:sldId id="303" r:id="rId86"/>
    <p:sldId id="304" r:id="rId87"/>
    <p:sldId id="305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6"/>
            <p14:sldId id="264"/>
          </p14:sldIdLst>
        </p14:section>
        <p14:section name="Remaining Microbit Features" id="{B55B8E8C-5EAB-4A1E-A4E9-AE5E896E46FA}">
          <p14:sldIdLst>
            <p14:sldId id="348"/>
            <p14:sldId id="383"/>
            <p14:sldId id="386"/>
            <p14:sldId id="387"/>
            <p14:sldId id="389"/>
            <p14:sldId id="388"/>
            <p14:sldId id="390"/>
          </p14:sldIdLst>
        </p14:section>
        <p14:section name="Remaining nRF52 Features" id="{3AB6523B-1D39-4108-919A-4250EC8DF36D}">
          <p14:sldIdLst>
            <p14:sldId id="423"/>
            <p14:sldId id="391"/>
            <p14:sldId id="395"/>
            <p14:sldId id="396"/>
            <p14:sldId id="394"/>
            <p14:sldId id="397"/>
            <p14:sldId id="398"/>
            <p14:sldId id="399"/>
            <p14:sldId id="403"/>
            <p14:sldId id="400"/>
            <p14:sldId id="401"/>
            <p14:sldId id="402"/>
            <p14:sldId id="393"/>
            <p14:sldId id="409"/>
            <p14:sldId id="404"/>
            <p14:sldId id="405"/>
            <p14:sldId id="407"/>
            <p14:sldId id="406"/>
            <p14:sldId id="410"/>
            <p14:sldId id="408"/>
            <p14:sldId id="411"/>
            <p14:sldId id="412"/>
          </p14:sldIdLst>
        </p14:section>
        <p14:section name="Sensing Research" id="{E8BB1E3F-0C86-4771-AB75-306FA3AB5F20}">
          <p14:sldIdLst>
            <p14:sldId id="424"/>
            <p14:sldId id="413"/>
            <p14:sldId id="385"/>
            <p14:sldId id="421"/>
            <p14:sldId id="414"/>
            <p14:sldId id="415"/>
            <p14:sldId id="417"/>
            <p14:sldId id="420"/>
            <p14:sldId id="422"/>
            <p14:sldId id="418"/>
            <p14:sldId id="419"/>
          </p14:sldIdLst>
        </p14:section>
        <p14:section name="Wrapup" id="{29A7F866-9DA9-446B-8359-CE426CB89C7A}">
          <p14:sldIdLst>
            <p14:sldId id="425"/>
            <p14:sldId id="427"/>
            <p14:sldId id="258"/>
            <p14:sldId id="259"/>
            <p14:sldId id="260"/>
            <p14:sldId id="261"/>
            <p14:sldId id="262"/>
            <p14:sldId id="2100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101"/>
            <p14:sldId id="275"/>
            <p14:sldId id="277"/>
            <p14:sldId id="281"/>
            <p14:sldId id="276"/>
            <p14:sldId id="278"/>
            <p14:sldId id="279"/>
            <p14:sldId id="280"/>
            <p14:sldId id="2102"/>
            <p14:sldId id="290"/>
            <p14:sldId id="291"/>
            <p14:sldId id="285"/>
            <p14:sldId id="2103"/>
            <p14:sldId id="293"/>
            <p14:sldId id="297"/>
            <p14:sldId id="298"/>
            <p14:sldId id="296"/>
            <p14:sldId id="282"/>
            <p14:sldId id="283"/>
            <p14:sldId id="2104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e4bdaad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e4bdaad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e7bbeba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e7bbeba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e7bbeba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e7bbeba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e7bbebad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e7bbebad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e4acafd5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e4acafd5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4acafd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e4acafd5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4acaf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4acaf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e7bbeb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e7bbeb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7bbeba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e7bbeba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e4acafd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6e4acafd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e4acafd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6e4acafd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6e4acafd5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6e4acafd5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e4acafd5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6e4acafd5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e7bbeba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e7bbeba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e365f4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e365f4e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e365f4e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6e365f4e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6e4bdaa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6e4bdaa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e365f4e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e365f4e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365f4e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6e365f4e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e7bbeba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e7bbeba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e7bbeba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e7bbeba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65f4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65f4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e7bbeba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e7bbeba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4bf24e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14bf24e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e7bbeba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6e7bbeba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text ,fix font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takeaways on the slide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e7bbebad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e7bbebad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e7bbebad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6e7bbebad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e365f4e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e365f4e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e365f4e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e365f4e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e365f4e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e365f4e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font, callout on diurnal power patter/concert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365f4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e365f4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365f4e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e365f4e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acafd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acafd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7bbeba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7bbebad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e7bbebad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e7bbebad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57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675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  <p:sldLayoutId id="2147483702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psn.acm.org/" TargetMode="External"/><Relationship Id="rId2" Type="http://schemas.openxmlformats.org/officeDocument/2006/relationships/hyperlink" Target="https://sensys.ac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bicomp.org/" TargetMode="External"/><Relationship Id="rId4" Type="http://schemas.openxmlformats.org/officeDocument/2006/relationships/hyperlink" Target="https://www.sigmobile.org/mobi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11.eecs.berkeley.edu/content/pubs/jackson19capacity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abs/10.1145/3432191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lab11.eecs.berkeley.edu/content/pubs/levy17multiprogramming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11.eecs.berkeley.edu/content/pubs/huang14opo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lab11.eecs.berkeley.edu/content/pubs/klugman19scale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ab11.eecs.berkeley.edu/content/pubs/adkins18signpost.pdf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49.png"/><Relationship Id="rId5" Type="http://schemas.openxmlformats.org/officeDocument/2006/relationships/image" Target="../media/image51.png"/><Relationship Id="rId10" Type="http://schemas.openxmlformats.org/officeDocument/2006/relationships/image" Target="../media/image24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48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60.png"/><Relationship Id="rId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51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tiff"/><Relationship Id="rId4" Type="http://schemas.openxmlformats.org/officeDocument/2006/relationships/image" Target="../media/image6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18</a:t>
            </a:r>
            <a:br>
              <a:rPr lang="en-US" dirty="0"/>
            </a:br>
            <a:r>
              <a:rPr lang="en-US" dirty="0" err="1"/>
              <a:t>Wrapup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CE346 </a:t>
            </a:r>
            <a:r>
              <a:rPr lang="en-US" dirty="0"/>
              <a:t>– Microprocessor System Design</a:t>
            </a:r>
          </a:p>
          <a:p>
            <a:r>
              <a:rPr lang="en-US" dirty="0"/>
              <a:t>Branden Ghena – Spring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B75E-8915-48C8-9C52-1F91263A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works on any metal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8E77-EAC3-4B9E-8026-13A7908E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</a:t>
            </a:r>
            <a:r>
              <a:rPr lang="en-US" dirty="0" err="1"/>
              <a:t>Microbit</a:t>
            </a:r>
            <a:r>
              <a:rPr lang="en-US" dirty="0"/>
              <a:t> door handle sensor</a:t>
            </a:r>
          </a:p>
          <a:p>
            <a:endParaRPr lang="en-US" dirty="0"/>
          </a:p>
          <a:p>
            <a:r>
              <a:rPr lang="en-US" dirty="0"/>
              <a:t>Connect a wire and a pull-up resistor to a metal door handle to sense when someone is touching it!</a:t>
            </a:r>
          </a:p>
          <a:p>
            <a:pPr lvl="1"/>
            <a:r>
              <a:rPr lang="en-US" dirty="0"/>
              <a:t>Timing will be very different from capacitive pad, but should be repeatable and distinguishable from human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0605F-BA27-4316-8982-4590465C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  <a:p>
            <a:pPr lvl="1"/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b="1" dirty="0"/>
              <a:t>nRF52833</a:t>
            </a:r>
          </a:p>
          <a:p>
            <a:pPr lvl="1"/>
            <a:endParaRPr lang="en-US" dirty="0"/>
          </a:p>
          <a:p>
            <a:r>
              <a:rPr lang="en-US" dirty="0"/>
              <a:t>Sensing Systems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846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Tour of the nRF52833 peripherals</a:t>
            </a:r>
          </a:p>
          <a:p>
            <a:endParaRPr lang="en-US" dirty="0"/>
          </a:p>
          <a:p>
            <a:r>
              <a:rPr lang="en-US" dirty="0"/>
              <a:t>With some details on the ones we haven’t talked about</a:t>
            </a:r>
          </a:p>
          <a:p>
            <a:pPr lvl="1"/>
            <a:r>
              <a:rPr lang="en-US" dirty="0"/>
              <a:t>Wireless</a:t>
            </a:r>
          </a:p>
          <a:p>
            <a:pPr lvl="1"/>
            <a:r>
              <a:rPr lang="en-US" dirty="0"/>
              <a:t>Crypto</a:t>
            </a:r>
          </a:p>
          <a:p>
            <a:pPr lvl="1"/>
            <a:r>
              <a:rPr lang="en-US" dirty="0"/>
              <a:t>Audio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8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Cortex-M4F processor</a:t>
            </a:r>
          </a:p>
          <a:p>
            <a:endParaRPr lang="en-US" dirty="0"/>
          </a:p>
          <a:p>
            <a:r>
              <a:rPr lang="en-US" dirty="0"/>
              <a:t>32-bit ARM core</a:t>
            </a:r>
          </a:p>
          <a:p>
            <a:endParaRPr lang="en-US" dirty="0"/>
          </a:p>
          <a:p>
            <a:r>
              <a:rPr lang="en-US" dirty="0"/>
              <a:t>Floating point</a:t>
            </a:r>
          </a:p>
          <a:p>
            <a:endParaRPr lang="en-US" dirty="0"/>
          </a:p>
          <a:p>
            <a:r>
              <a:rPr lang="en-US" dirty="0"/>
              <a:t>Includes Interrupt control and </a:t>
            </a:r>
            <a:r>
              <a:rPr lang="en-US" dirty="0" err="1"/>
              <a:t>SysTick</a:t>
            </a:r>
            <a:r>
              <a:rPr lang="en-US" dirty="0"/>
              <a:t> (an extra timer)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8C6D2F-5AF9-4B5E-B29E-71FFB3C9EBCA}"/>
              </a:ext>
            </a:extLst>
          </p:cNvPr>
          <p:cNvSpPr/>
          <p:nvPr/>
        </p:nvSpPr>
        <p:spPr>
          <a:xfrm>
            <a:off x="5228823" y="3067463"/>
            <a:ext cx="1815921" cy="106665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72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Memory buses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559441-22A1-40A5-8B1A-7533AE3B9181}"/>
              </a:ext>
            </a:extLst>
          </p:cNvPr>
          <p:cNvSpPr/>
          <p:nvPr/>
        </p:nvSpPr>
        <p:spPr>
          <a:xfrm>
            <a:off x="6041335" y="1124046"/>
            <a:ext cx="4442068" cy="1438850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2EB4F5-8008-4677-BA97-1AD0F796B5F6}"/>
              </a:ext>
            </a:extLst>
          </p:cNvPr>
          <p:cNvSpPr/>
          <p:nvPr/>
        </p:nvSpPr>
        <p:spPr>
          <a:xfrm>
            <a:off x="6954591" y="2562896"/>
            <a:ext cx="1931831" cy="379345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0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JTAG and Debugging</a:t>
            </a:r>
          </a:p>
          <a:p>
            <a:endParaRPr lang="en-US" dirty="0"/>
          </a:p>
          <a:p>
            <a:r>
              <a:rPr lang="en-US" dirty="0"/>
              <a:t>Allows code updates</a:t>
            </a:r>
          </a:p>
          <a:p>
            <a:endParaRPr lang="en-US" dirty="0"/>
          </a:p>
          <a:p>
            <a:r>
              <a:rPr lang="en-US" dirty="0"/>
              <a:t>Allows GDB to step through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CACA7-5909-4DAB-B250-94483A7EBF9C}"/>
              </a:ext>
            </a:extLst>
          </p:cNvPr>
          <p:cNvSpPr/>
          <p:nvPr/>
        </p:nvSpPr>
        <p:spPr>
          <a:xfrm>
            <a:off x="4507606" y="1234035"/>
            <a:ext cx="1815921" cy="130310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8C6D2F-5AF9-4B5E-B29E-71FFB3C9EBCA}"/>
              </a:ext>
            </a:extLst>
          </p:cNvPr>
          <p:cNvSpPr/>
          <p:nvPr/>
        </p:nvSpPr>
        <p:spPr>
          <a:xfrm>
            <a:off x="5215944" y="2880384"/>
            <a:ext cx="1262129" cy="377971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0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Volatile memory</a:t>
            </a:r>
          </a:p>
          <a:p>
            <a:endParaRPr lang="en-US" dirty="0"/>
          </a:p>
          <a:p>
            <a:r>
              <a:rPr lang="en-US" dirty="0"/>
              <a:t>SRAM, 128 kB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>
            <a:off x="5975798" y="595497"/>
            <a:ext cx="4005329" cy="547503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2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Nonvolatile memory</a:t>
            </a:r>
          </a:p>
          <a:p>
            <a:endParaRPr lang="en-US" dirty="0"/>
          </a:p>
          <a:p>
            <a:r>
              <a:rPr lang="en-US" dirty="0"/>
              <a:t>Flash, 512 kB</a:t>
            </a:r>
          </a:p>
          <a:p>
            <a:endParaRPr lang="en-US" dirty="0"/>
          </a:p>
          <a:p>
            <a:r>
              <a:rPr lang="en-US" dirty="0"/>
              <a:t>Non-Volatile Memory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>
            <a:off x="8757634" y="2488691"/>
            <a:ext cx="1764406" cy="155527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88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Power and Clock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>
            <a:off x="5576552" y="4056845"/>
            <a:ext cx="1764406" cy="450761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1FFA9-55CC-4271-B724-5962E7157298}"/>
              </a:ext>
            </a:extLst>
          </p:cNvPr>
          <p:cNvSpPr/>
          <p:nvPr/>
        </p:nvSpPr>
        <p:spPr>
          <a:xfrm>
            <a:off x="5576552" y="5114522"/>
            <a:ext cx="1764406" cy="59081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5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GPIO pins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 flipH="1">
            <a:off x="9981127" y="595497"/>
            <a:ext cx="1599267" cy="547503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B1AF-E046-4FB9-87CB-16E7657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1709-B1FF-4153-B5EF-E3F6B7AE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last lecture!! 😭</a:t>
            </a:r>
          </a:p>
          <a:p>
            <a:pPr lvl="1"/>
            <a:r>
              <a:rPr lang="en-US" dirty="0"/>
              <a:t>No class on Monday</a:t>
            </a:r>
          </a:p>
          <a:p>
            <a:endParaRPr lang="en-US" dirty="0"/>
          </a:p>
          <a:p>
            <a:r>
              <a:rPr lang="en-US" dirty="0"/>
              <a:t>Friday: Quiz 4</a:t>
            </a:r>
          </a:p>
          <a:p>
            <a:endParaRPr lang="en-US" dirty="0"/>
          </a:p>
          <a:p>
            <a:r>
              <a:rPr lang="en-US" dirty="0"/>
              <a:t>Next week: Project Demos</a:t>
            </a:r>
          </a:p>
          <a:p>
            <a:pPr lvl="1"/>
            <a:r>
              <a:rPr lang="en-US" dirty="0"/>
              <a:t>See signup and details on </a:t>
            </a:r>
            <a:r>
              <a:rPr lang="en-US" dirty="0" err="1"/>
              <a:t>Campuswire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DAAB-E5E0-4FBE-8BAE-66FB0B2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Various timers</a:t>
            </a:r>
          </a:p>
          <a:p>
            <a:endParaRPr lang="en-US" dirty="0"/>
          </a:p>
          <a:p>
            <a:r>
              <a:rPr lang="en-US" dirty="0"/>
              <a:t>Watchdog Timer</a:t>
            </a:r>
          </a:p>
          <a:p>
            <a:endParaRPr lang="en-US" dirty="0"/>
          </a:p>
          <a:p>
            <a:r>
              <a:rPr lang="en-US" dirty="0"/>
              <a:t>Real-Time Counter</a:t>
            </a:r>
          </a:p>
          <a:p>
            <a:endParaRPr lang="en-US" dirty="0"/>
          </a:p>
          <a:p>
            <a:r>
              <a:rPr lang="en-US" dirty="0"/>
              <a:t>Timer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>
            <a:off x="5718219" y="4422282"/>
            <a:ext cx="1764406" cy="450761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1FFA9-55CC-4271-B724-5962E7157298}"/>
              </a:ext>
            </a:extLst>
          </p:cNvPr>
          <p:cNvSpPr/>
          <p:nvPr/>
        </p:nvSpPr>
        <p:spPr>
          <a:xfrm>
            <a:off x="8873544" y="4282224"/>
            <a:ext cx="1262129" cy="328413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/>
          <a:lstStyle/>
          <a:p>
            <a:r>
              <a:rPr lang="en-US" dirty="0"/>
              <a:t>Programmable Peripheral Interconnect</a:t>
            </a:r>
          </a:p>
          <a:p>
            <a:endParaRPr lang="en-US" dirty="0"/>
          </a:p>
          <a:p>
            <a:r>
              <a:rPr lang="en-US" dirty="0"/>
              <a:t>Random Number Generator</a:t>
            </a:r>
          </a:p>
          <a:p>
            <a:endParaRPr lang="en-US" dirty="0"/>
          </a:p>
          <a:p>
            <a:r>
              <a:rPr lang="en-US" dirty="0"/>
              <a:t>Temperature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C59A57-CC5D-43F4-A4D6-BE09B4B26124}"/>
              </a:ext>
            </a:extLst>
          </p:cNvPr>
          <p:cNvSpPr/>
          <p:nvPr/>
        </p:nvSpPr>
        <p:spPr>
          <a:xfrm>
            <a:off x="8654603" y="4018208"/>
            <a:ext cx="1764406" cy="24469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1FFA9-55CC-4271-B724-5962E7157298}"/>
              </a:ext>
            </a:extLst>
          </p:cNvPr>
          <p:cNvSpPr/>
          <p:nvPr/>
        </p:nvSpPr>
        <p:spPr>
          <a:xfrm>
            <a:off x="5576552" y="4749084"/>
            <a:ext cx="1764406" cy="338072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678F41-B22F-4AE5-9E56-CD8022AA3220}"/>
              </a:ext>
            </a:extLst>
          </p:cNvPr>
          <p:cNvSpPr/>
          <p:nvPr/>
        </p:nvSpPr>
        <p:spPr>
          <a:xfrm>
            <a:off x="8691093" y="4595610"/>
            <a:ext cx="1764406" cy="24469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5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0001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Wireless radio</a:t>
            </a:r>
          </a:p>
          <a:p>
            <a:pPr lvl="1"/>
            <a:r>
              <a:rPr lang="en-US" dirty="0"/>
              <a:t>Bluetooth Low Energy</a:t>
            </a:r>
          </a:p>
          <a:p>
            <a:pPr lvl="1"/>
            <a:r>
              <a:rPr lang="en-US" dirty="0"/>
              <a:t>802.15.4</a:t>
            </a:r>
            <a:br>
              <a:rPr lang="en-US" dirty="0"/>
            </a:br>
            <a:r>
              <a:rPr lang="en-US" dirty="0"/>
              <a:t>(Zigbee or Thread)</a:t>
            </a:r>
          </a:p>
          <a:p>
            <a:pPr lvl="1"/>
            <a:endParaRPr lang="en-US" dirty="0"/>
          </a:p>
          <a:p>
            <a:r>
              <a:rPr lang="en-US" dirty="0"/>
              <a:t>Cryptography</a:t>
            </a:r>
          </a:p>
          <a:p>
            <a:pPr lvl="1"/>
            <a:r>
              <a:rPr lang="en-US" dirty="0"/>
              <a:t>ECB (AES mode)</a:t>
            </a:r>
          </a:p>
          <a:p>
            <a:pPr lvl="1"/>
            <a:r>
              <a:rPr lang="en-US" dirty="0"/>
              <a:t>CCM (AES mode)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AAR (Accelerated Address Resolver)</a:t>
            </a:r>
          </a:p>
          <a:p>
            <a:pPr lvl="2"/>
            <a:r>
              <a:rPr lang="en-US" dirty="0"/>
              <a:t>For BLE random addresses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8F1FFA9-55CC-4271-B724-5962E7157298}"/>
              </a:ext>
            </a:extLst>
          </p:cNvPr>
          <p:cNvSpPr/>
          <p:nvPr/>
        </p:nvSpPr>
        <p:spPr>
          <a:xfrm>
            <a:off x="5589431" y="5663483"/>
            <a:ext cx="1764406" cy="62081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678F41-B22F-4AE5-9E56-CD8022AA3220}"/>
              </a:ext>
            </a:extLst>
          </p:cNvPr>
          <p:cNvSpPr/>
          <p:nvPr/>
        </p:nvSpPr>
        <p:spPr>
          <a:xfrm>
            <a:off x="8694511" y="4803820"/>
            <a:ext cx="1764406" cy="141476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8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>
            <a:normAutofit/>
          </a:bodyPr>
          <a:lstStyle/>
          <a:p>
            <a:r>
              <a:rPr lang="en-US" dirty="0"/>
              <a:t>Wired communication protocols</a:t>
            </a:r>
          </a:p>
          <a:p>
            <a:endParaRPr lang="en-US" dirty="0"/>
          </a:p>
          <a:p>
            <a:r>
              <a:rPr lang="en-US" dirty="0"/>
              <a:t>USB Device</a:t>
            </a:r>
          </a:p>
          <a:p>
            <a:r>
              <a:rPr lang="en-US" dirty="0"/>
              <a:t>SPI</a:t>
            </a:r>
          </a:p>
          <a:p>
            <a:pPr lvl="1"/>
            <a:r>
              <a:rPr lang="en-US" dirty="0"/>
              <a:t>Controller/Peripheral</a:t>
            </a:r>
          </a:p>
          <a:p>
            <a:r>
              <a:rPr lang="en-US" dirty="0"/>
              <a:t>TWI (I2C)</a:t>
            </a:r>
          </a:p>
          <a:p>
            <a:pPr lvl="1"/>
            <a:r>
              <a:rPr lang="en-US" dirty="0"/>
              <a:t>Controller/Peripheral</a:t>
            </a:r>
          </a:p>
          <a:p>
            <a:r>
              <a:rPr lang="en-US" dirty="0"/>
              <a:t>UART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597758" y="1193925"/>
            <a:ext cx="2434614" cy="685799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2B6902-883C-47E5-82D5-9947D18D8F6F}"/>
              </a:ext>
            </a:extLst>
          </p:cNvPr>
          <p:cNvSpPr/>
          <p:nvPr/>
        </p:nvSpPr>
        <p:spPr>
          <a:xfrm>
            <a:off x="8884276" y="1758449"/>
            <a:ext cx="2434614" cy="4525850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9698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Inter-IC Sound (I2S)</a:t>
            </a:r>
          </a:p>
          <a:p>
            <a:pPr lvl="1"/>
            <a:r>
              <a:rPr lang="en-US" dirty="0"/>
              <a:t>Wired communication bus explicitly for audio data</a:t>
            </a:r>
          </a:p>
          <a:p>
            <a:pPr lvl="1"/>
            <a:r>
              <a:rPr lang="en-US" dirty="0"/>
              <a:t>Unrelated to I2C</a:t>
            </a:r>
          </a:p>
          <a:p>
            <a:pPr lvl="1"/>
            <a:endParaRPr lang="en-US" dirty="0"/>
          </a:p>
          <a:p>
            <a:r>
              <a:rPr lang="en-US" dirty="0"/>
              <a:t>Like a synchronous UART</a:t>
            </a:r>
          </a:p>
          <a:p>
            <a:pPr lvl="1"/>
            <a:r>
              <a:rPr lang="en-US" dirty="0"/>
              <a:t>Clock, data in, data out</a:t>
            </a:r>
          </a:p>
          <a:p>
            <a:pPr lvl="1"/>
            <a:endParaRPr lang="en-US" dirty="0"/>
          </a:p>
          <a:p>
            <a:r>
              <a:rPr lang="en-US" dirty="0"/>
              <a:t>Additional signals</a:t>
            </a:r>
          </a:p>
          <a:p>
            <a:pPr lvl="1"/>
            <a:r>
              <a:rPr lang="en-US" dirty="0"/>
              <a:t>MCK – synchronization</a:t>
            </a:r>
          </a:p>
          <a:p>
            <a:pPr lvl="1"/>
            <a:r>
              <a:rPr lang="en-US" dirty="0"/>
              <a:t>LRCK – left/right channel select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533363" y="4375596"/>
            <a:ext cx="2499009" cy="98201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2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/>
          <a:lstStyle/>
          <a:p>
            <a:r>
              <a:rPr lang="en-US" dirty="0"/>
              <a:t>NFC</a:t>
            </a:r>
          </a:p>
          <a:p>
            <a:pPr lvl="1"/>
            <a:r>
              <a:rPr lang="en-US" dirty="0"/>
              <a:t>Near-Field Communication</a:t>
            </a:r>
          </a:p>
          <a:p>
            <a:pPr lvl="1"/>
            <a:endParaRPr lang="en-US" dirty="0"/>
          </a:p>
          <a:p>
            <a:r>
              <a:rPr lang="en-US" dirty="0"/>
              <a:t>Close-range wireless communication protocol</a:t>
            </a:r>
          </a:p>
          <a:p>
            <a:endParaRPr lang="en-US" dirty="0"/>
          </a:p>
          <a:p>
            <a:r>
              <a:rPr lang="en-US" dirty="0"/>
              <a:t>“Tap-to-pay”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584879" y="1825578"/>
            <a:ext cx="2717443" cy="62081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89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/>
          <a:lstStyle/>
          <a:p>
            <a:r>
              <a:rPr lang="en-US" dirty="0"/>
              <a:t>GPIOTE</a:t>
            </a:r>
          </a:p>
          <a:p>
            <a:pPr lvl="1"/>
            <a:r>
              <a:rPr lang="en-US" dirty="0"/>
              <a:t>GPIO interrupts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340180" y="2327854"/>
            <a:ext cx="2859110" cy="31231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87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>
            <a:normAutofit/>
          </a:bodyPr>
          <a:lstStyle/>
          <a:p>
            <a:r>
              <a:rPr lang="en-US" dirty="0"/>
              <a:t>Analog inputs</a:t>
            </a:r>
          </a:p>
          <a:p>
            <a:endParaRPr lang="en-US" dirty="0"/>
          </a:p>
          <a:p>
            <a:r>
              <a:rPr lang="en-US" dirty="0"/>
              <a:t>Comparator</a:t>
            </a:r>
          </a:p>
          <a:p>
            <a:r>
              <a:rPr lang="en-US" dirty="0"/>
              <a:t>Low-Power Comparator</a:t>
            </a:r>
          </a:p>
          <a:p>
            <a:r>
              <a:rPr lang="en-US" dirty="0"/>
              <a:t>Successive Approximation Analog-to-Digital Converter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248757" y="2612077"/>
            <a:ext cx="2899019" cy="1071281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53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/>
          <a:lstStyle/>
          <a:p>
            <a:r>
              <a:rPr lang="en-US" dirty="0"/>
              <a:t>Quadrature Decoder peripheral</a:t>
            </a:r>
          </a:p>
          <a:p>
            <a:endParaRPr lang="en-US" dirty="0"/>
          </a:p>
          <a:p>
            <a:r>
              <a:rPr lang="en-US" dirty="0"/>
              <a:t>Detects rotation speeds and direction</a:t>
            </a:r>
          </a:p>
          <a:p>
            <a:pPr lvl="1"/>
            <a:r>
              <a:rPr lang="en-US" dirty="0"/>
              <a:t>Usually for motors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559121" y="3551347"/>
            <a:ext cx="2562896" cy="620815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B9B67-8F29-4089-AA73-6EBAAECD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Quadrature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B380B-A17E-4E85-8AE6-D0DC69EEC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0B1B-CA2F-4619-8865-B103FCDB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4098" name="Picture 2" descr="Quadrature Encoders - The Ultimate Guide">
            <a:extLst>
              <a:ext uri="{FF2B5EF4-FFF2-40B4-BE49-F238E27FC236}">
                <a16:creationId xmlns:a16="http://schemas.microsoft.com/office/drawing/2014/main" id="{84D45B28-140F-4553-A496-0E5147C46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9885" y="1596981"/>
            <a:ext cx="6560132" cy="42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a Quadrature Encoder and How does it Work?">
            <a:extLst>
              <a:ext uri="{FF2B5EF4-FFF2-40B4-BE49-F238E27FC236}">
                <a16:creationId xmlns:a16="http://schemas.microsoft.com/office/drawing/2014/main" id="{5878D3DF-9D52-4512-B3C1-70B1E059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983" y="1679180"/>
            <a:ext cx="3987524" cy="39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0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remaining parts of the </a:t>
            </a:r>
            <a:r>
              <a:rPr lang="en-US" dirty="0" err="1"/>
              <a:t>Microbit</a:t>
            </a:r>
            <a:r>
              <a:rPr lang="en-US" dirty="0"/>
              <a:t> and nRF52833</a:t>
            </a:r>
          </a:p>
          <a:p>
            <a:pPr lvl="1"/>
            <a:r>
              <a:rPr lang="en-US" dirty="0"/>
              <a:t>Realize that we’ve covered almost everything on the system!!</a:t>
            </a:r>
          </a:p>
          <a:p>
            <a:pPr lvl="1"/>
            <a:endParaRPr lang="en-US" dirty="0"/>
          </a:p>
          <a:p>
            <a:r>
              <a:rPr lang="en-US" dirty="0"/>
              <a:t>Explore sensing systems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4D9ECD-5A8E-4414-BE2D-C875815E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757" y="340699"/>
            <a:ext cx="7331637" cy="5831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66EEF-8675-4B02-9B7C-617AEA2A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F5AE-0EB4-4437-A3C2-64AF4C73F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41162" cy="5029200"/>
          </a:xfrm>
        </p:spPr>
        <p:txBody>
          <a:bodyPr/>
          <a:lstStyle/>
          <a:p>
            <a:r>
              <a:rPr lang="en-US" dirty="0"/>
              <a:t>Pulse Width Modulation</a:t>
            </a:r>
          </a:p>
          <a:p>
            <a:endParaRPr lang="en-US" dirty="0"/>
          </a:p>
          <a:p>
            <a:r>
              <a:rPr lang="en-US" dirty="0"/>
              <a:t>Pulse Density Modulation</a:t>
            </a:r>
          </a:p>
          <a:p>
            <a:pPr lvl="1"/>
            <a:r>
              <a:rPr lang="en-US" dirty="0"/>
              <a:t>Similar idea to PWM</a:t>
            </a:r>
          </a:p>
          <a:p>
            <a:pPr lvl="1"/>
            <a:r>
              <a:rPr lang="en-US" dirty="0"/>
              <a:t>Input-only peripheral</a:t>
            </a:r>
          </a:p>
          <a:p>
            <a:pPr lvl="1"/>
            <a:r>
              <a:rPr lang="en-US" dirty="0"/>
              <a:t>Targets microphones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AB427-043E-4D42-AFDA-AD4BDC2F8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617CD4-5987-4214-9B16-81C00C3EB1A0}"/>
              </a:ext>
            </a:extLst>
          </p:cNvPr>
          <p:cNvSpPr/>
          <p:nvPr/>
        </p:nvSpPr>
        <p:spPr>
          <a:xfrm>
            <a:off x="4248757" y="3976351"/>
            <a:ext cx="2886139" cy="505498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626B3A-C0B1-46CA-BBB6-15A5CAD2AC61}"/>
              </a:ext>
            </a:extLst>
          </p:cNvPr>
          <p:cNvSpPr/>
          <p:nvPr/>
        </p:nvSpPr>
        <p:spPr>
          <a:xfrm>
            <a:off x="4248756" y="5203065"/>
            <a:ext cx="2886139" cy="654677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70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C78B-98A1-448E-B981-1737D4CD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is complete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CAE2-3A1B-48FC-ACD3-3B5B5B31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just about everything!</a:t>
            </a:r>
          </a:p>
          <a:p>
            <a:endParaRPr lang="en-US" dirty="0"/>
          </a:p>
          <a:p>
            <a:r>
              <a:rPr lang="en-US" dirty="0"/>
              <a:t>First 550 out of 600 pages of nRF52833 datasheet</a:t>
            </a:r>
          </a:p>
          <a:p>
            <a:pPr lvl="1"/>
            <a:r>
              <a:rPr lang="en-US" dirty="0"/>
              <a:t>Remaining 50 are hardware details</a:t>
            </a:r>
          </a:p>
          <a:p>
            <a:pPr lvl="2"/>
            <a:r>
              <a:rPr lang="en-US" dirty="0"/>
              <a:t>Pinout for different packages</a:t>
            </a:r>
          </a:p>
          <a:p>
            <a:pPr lvl="2"/>
            <a:r>
              <a:rPr lang="en-US" dirty="0"/>
              <a:t>Recommended circuit layout</a:t>
            </a:r>
          </a:p>
          <a:p>
            <a:pPr lvl="2"/>
            <a:r>
              <a:rPr lang="en-US" dirty="0"/>
              <a:t>Soldering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852EF-8AAE-4833-8019-44737F1C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FAEBAE-39D5-4495-9751-9632BFB4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193" y="321572"/>
            <a:ext cx="3333284" cy="6399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9D9455-5113-4649-A98B-EEE60662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knowledge is transferrable!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4261-BF1C-455F-A195-A130AAAB0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SAM4L datasheet</a:t>
            </a:r>
          </a:p>
          <a:p>
            <a:pPr lvl="1"/>
            <a:r>
              <a:rPr lang="en-US" dirty="0"/>
              <a:t>Atmel Cortex M4F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USART, SPI, TWI, I2S, DAC, ADC, Timer,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DF95-89EC-4370-97E9-CE40B8C7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28D92-D321-45FB-827B-3C94A3C2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64" y="3010453"/>
            <a:ext cx="6667860" cy="30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60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haven’t we talked about?</a:t>
            </a:r>
          </a:p>
          <a:p>
            <a:pPr lvl="1"/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nRF52833</a:t>
            </a:r>
          </a:p>
          <a:p>
            <a:pPr lvl="1"/>
            <a:endParaRPr lang="en-US" dirty="0"/>
          </a:p>
          <a:p>
            <a:r>
              <a:rPr lang="en-US" b="1" dirty="0"/>
              <a:t>Sensing Systems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1220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6B0E-95DF-4E0D-8026-BA735830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 for 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2D49-1049-4EE1-A43E-46A0CB04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SenSys</a:t>
            </a:r>
            <a:endParaRPr lang="en-US" dirty="0"/>
          </a:p>
          <a:p>
            <a:pPr lvl="1"/>
            <a:r>
              <a:rPr lang="en-US" dirty="0"/>
              <a:t>Conference on Embedded Networked Sensor Systems</a:t>
            </a:r>
          </a:p>
          <a:p>
            <a:r>
              <a:rPr lang="en-US" dirty="0">
                <a:hlinkClick r:id="rId3"/>
              </a:rPr>
              <a:t>IPSN</a:t>
            </a:r>
            <a:endParaRPr lang="en-US" dirty="0"/>
          </a:p>
          <a:p>
            <a:pPr lvl="1"/>
            <a:r>
              <a:rPr lang="en-US" dirty="0"/>
              <a:t>Conference on Information Processing in Sensor Networks</a:t>
            </a:r>
          </a:p>
          <a:p>
            <a:r>
              <a:rPr lang="en-US" dirty="0">
                <a:hlinkClick r:id="rId4"/>
              </a:rPr>
              <a:t>MobiCom</a:t>
            </a:r>
            <a:endParaRPr lang="en-US" dirty="0"/>
          </a:p>
          <a:p>
            <a:pPr lvl="1"/>
            <a:r>
              <a:rPr lang="en-US" dirty="0"/>
              <a:t>Conference on Mobile Computing and Networking</a:t>
            </a:r>
          </a:p>
          <a:p>
            <a:r>
              <a:rPr lang="en-US" dirty="0">
                <a:hlinkClick r:id="rId5"/>
              </a:rPr>
              <a:t>UbiComp</a:t>
            </a:r>
            <a:endParaRPr lang="en-US" dirty="0"/>
          </a:p>
          <a:p>
            <a:pPr lvl="1"/>
            <a:r>
              <a:rPr lang="en-US" dirty="0"/>
              <a:t>Conference on Pervasive and Ubiquitous Computing</a:t>
            </a:r>
          </a:p>
          <a:p>
            <a:pPr lvl="1"/>
            <a:endParaRPr lang="en-US" dirty="0"/>
          </a:p>
          <a:p>
            <a:r>
              <a:rPr lang="en-US" dirty="0"/>
              <a:t>Various other systems or HCI venues</a:t>
            </a:r>
          </a:p>
          <a:p>
            <a:pPr lvl="1"/>
            <a:r>
              <a:rPr lang="en-US" dirty="0"/>
              <a:t>Occasionally Electrical or Civil Engineering venues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B9D50-FACC-4174-AEC0-9EDDEFF4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16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Combination of engineering and exploration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 divides into two different focuses</a:t>
            </a:r>
          </a:p>
          <a:p>
            <a:pPr lvl="1"/>
            <a:r>
              <a:rPr lang="en-US" dirty="0"/>
              <a:t>Often projects will mix some of each domain</a:t>
            </a:r>
          </a:p>
          <a:p>
            <a:pPr lvl="1"/>
            <a:endParaRPr lang="en-US" dirty="0"/>
          </a:p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4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9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7682-7706-40E3-9D9D-B68C911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</a:t>
            </a:r>
            <a:r>
              <a:rPr lang="en-US" sz="2800" dirty="0"/>
              <a:t>(Jackson, Adkins,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9995-6D39-4588-BC80-5BBABF69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62906" cy="5029200"/>
          </a:xfrm>
        </p:spPr>
        <p:txBody>
          <a:bodyPr/>
          <a:lstStyle/>
          <a:p>
            <a:r>
              <a:rPr lang="en-US" dirty="0"/>
              <a:t>Goal: create a 10-year wireless sensor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Modern sensors and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Energy harvesting combined</a:t>
            </a:r>
            <a:br>
              <a:rPr lang="en-US" dirty="0"/>
            </a:br>
            <a:r>
              <a:rPr lang="en-US" dirty="0"/>
              <a:t>with rechargeable battery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Non-rechargeable battery as</a:t>
            </a:r>
            <a:br>
              <a:rPr lang="en-US" dirty="0"/>
            </a:br>
            <a:r>
              <a:rPr lang="en-US" dirty="0"/>
              <a:t>backup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A368-4F51-4315-8E5F-9FCE792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 descr="Permamote">
            <a:extLst>
              <a:ext uri="{FF2B5EF4-FFF2-40B4-BE49-F238E27FC236}">
                <a16:creationId xmlns:a16="http://schemas.microsoft.com/office/drawing/2014/main" id="{CEB6A896-E298-48CC-869B-50B84171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5352" y="228600"/>
            <a:ext cx="4175042" cy="33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D5AA-1C74-448D-B155-D2CA5B9C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08" y="3634170"/>
            <a:ext cx="5790886" cy="253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E950F-7764-4544-AFA4-BE27A670D69A}"/>
              </a:ext>
            </a:extLst>
          </p:cNvPr>
          <p:cNvSpPr txBox="1"/>
          <p:nvPr/>
        </p:nvSpPr>
        <p:spPr>
          <a:xfrm flipH="1">
            <a:off x="425003" y="6079609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https://lab11.eecs.berkeley.edu/content/pubs/jackson19capacity.pdf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0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CA8-3B4F-438F-AD27-D2CBF79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Bfree</a:t>
            </a:r>
            <a:r>
              <a:rPr lang="en-US" dirty="0"/>
              <a:t> </a:t>
            </a:r>
            <a:r>
              <a:rPr lang="en-US" sz="2800" dirty="0"/>
              <a:t>(</a:t>
            </a:r>
            <a:r>
              <a:rPr lang="en-US" sz="2800" dirty="0" err="1"/>
              <a:t>Kortbeek</a:t>
            </a:r>
            <a:r>
              <a:rPr lang="en-US" sz="2800" dirty="0"/>
              <a:t>, Bakar, Cruz, </a:t>
            </a:r>
            <a:r>
              <a:rPr lang="en-US" sz="2800" dirty="0" err="1"/>
              <a:t>Yildririm</a:t>
            </a:r>
            <a:r>
              <a:rPr lang="en-US" sz="2800" dirty="0"/>
              <a:t>, </a:t>
            </a:r>
            <a:r>
              <a:rPr lang="en-US" sz="2800" dirty="0" err="1"/>
              <a:t>Pawelczak</a:t>
            </a:r>
            <a:r>
              <a:rPr lang="en-US" sz="2800" dirty="0"/>
              <a:t>, Hester)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1869-539D-4296-9AAA-D88CE3FD9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hobbyist intermittent systems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Automatic checkpointing in python</a:t>
            </a:r>
            <a:br>
              <a:rPr lang="en-US" dirty="0"/>
            </a:br>
            <a:r>
              <a:rPr lang="en-US" dirty="0"/>
              <a:t>runtime</a:t>
            </a:r>
          </a:p>
          <a:p>
            <a:pPr lvl="1"/>
            <a:r>
              <a:rPr lang="en-US" dirty="0"/>
              <a:t>Hardware module for easy prototyping</a:t>
            </a:r>
          </a:p>
          <a:p>
            <a:pPr lvl="1"/>
            <a:r>
              <a:rPr lang="en-US" dirty="0"/>
              <a:t>User studies to demonstrate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519EF-78BD-434F-83DB-FB346D04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F7A3A-C286-4189-A6EB-BC35D1E5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566" y="958850"/>
            <a:ext cx="3878828" cy="309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44D1DF-62AE-4648-B452-33935D702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079" y="4096543"/>
            <a:ext cx="7653321" cy="2209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1A948-4668-464D-B46C-5AFABC42C8A6}"/>
              </a:ext>
            </a:extLst>
          </p:cNvPr>
          <p:cNvSpPr txBox="1"/>
          <p:nvPr/>
        </p:nvSpPr>
        <p:spPr>
          <a:xfrm flipH="1">
            <a:off x="437882" y="6305547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https://dl.acm.org/doi/abs/10.1145/3432191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4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11D1-35C0-4DCF-BAD9-483D82DF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</a:t>
            </a:r>
            <a:r>
              <a:rPr lang="en-US" sz="2800" dirty="0"/>
              <a:t>(Levy, Campbell, Ghena, </a:t>
            </a:r>
            <a:r>
              <a:rPr lang="en-US" sz="2800" dirty="0" err="1"/>
              <a:t>Giffin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Dutta, </a:t>
            </a:r>
            <a:r>
              <a:rPr lang="en-US" sz="2800" dirty="0" err="1"/>
              <a:t>Levis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AA52-72CF-4A8F-BCAB-23143EF8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safe and reliable embedded OS</a:t>
            </a:r>
          </a:p>
          <a:p>
            <a:pPr lvl="1"/>
            <a:r>
              <a:rPr lang="en-US" dirty="0"/>
              <a:t>Demonstrate this is possible on small embedded platforms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Dedicated OS kernel with separate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Protect applications with hardware features</a:t>
            </a:r>
          </a:p>
          <a:p>
            <a:pPr lvl="2"/>
            <a:r>
              <a:rPr lang="en-US" dirty="0"/>
              <a:t>Memory Protection Unit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Protect kernel with language features</a:t>
            </a:r>
          </a:p>
          <a:p>
            <a:pPr lvl="2"/>
            <a:r>
              <a:rPr lang="en-US" dirty="0"/>
              <a:t>Rust 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4289D-A8E6-4C9E-BA7E-AF291BC7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C076D-A659-420B-B777-3C18221AD6B1}"/>
              </a:ext>
            </a:extLst>
          </p:cNvPr>
          <p:cNvSpPr txBox="1"/>
          <p:nvPr/>
        </p:nvSpPr>
        <p:spPr>
          <a:xfrm>
            <a:off x="607595" y="6031468"/>
            <a:ext cx="807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https://lab11.eecs.berkeley.edu/content/pubs/levy17multiprogramming.pdf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1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  <a:p>
            <a:pPr lvl="1"/>
            <a:r>
              <a:rPr lang="en-US" b="1" dirty="0" err="1"/>
              <a:t>Microbit</a:t>
            </a:r>
            <a:endParaRPr lang="en-US" b="1" dirty="0"/>
          </a:p>
          <a:p>
            <a:pPr lvl="1"/>
            <a:r>
              <a:rPr lang="en-US" dirty="0"/>
              <a:t>nRF52833</a:t>
            </a:r>
          </a:p>
          <a:p>
            <a:pPr lvl="1"/>
            <a:endParaRPr lang="en-US" dirty="0"/>
          </a:p>
          <a:p>
            <a:r>
              <a:rPr lang="en-US" dirty="0"/>
              <a:t>Sensing Systems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748D8B-0D80-48AF-85A4-64B65C8C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software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18F2-1136-48F9-88D9-C59E195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2040016C-8C39-4BB4-AB73-59B06D690B82}"/>
              </a:ext>
            </a:extLst>
          </p:cNvPr>
          <p:cNvSpPr/>
          <p:nvPr/>
        </p:nvSpPr>
        <p:spPr>
          <a:xfrm>
            <a:off x="1852539" y="5420215"/>
            <a:ext cx="7172834" cy="853080"/>
          </a:xfrm>
          <a:prstGeom prst="roundRect">
            <a:avLst>
              <a:gd name="adj" fmla="val 14466"/>
            </a:avLst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BA9D3-A3A3-4465-A146-6B67433A413C}"/>
              </a:ext>
            </a:extLst>
          </p:cNvPr>
          <p:cNvSpPr txBox="1"/>
          <p:nvPr/>
        </p:nvSpPr>
        <p:spPr>
          <a:xfrm>
            <a:off x="559895" y="5420215"/>
            <a:ext cx="1268331" cy="85307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Hardware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628CB2A5-3813-4AA9-B80A-FD385B1A985B}"/>
              </a:ext>
            </a:extLst>
          </p:cNvPr>
          <p:cNvSpPr/>
          <p:nvPr/>
        </p:nvSpPr>
        <p:spPr>
          <a:xfrm>
            <a:off x="1978548" y="5542480"/>
            <a:ext cx="2001585" cy="61440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CPU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604A060-FE20-4794-A6FE-BE435A924C1D}"/>
              </a:ext>
            </a:extLst>
          </p:cNvPr>
          <p:cNvSpPr/>
          <p:nvPr/>
        </p:nvSpPr>
        <p:spPr>
          <a:xfrm>
            <a:off x="4106141" y="5895520"/>
            <a:ext cx="852976" cy="26136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I2C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18E2935-059A-42A5-9793-7508D14FCA4A}"/>
              </a:ext>
            </a:extLst>
          </p:cNvPr>
          <p:cNvSpPr/>
          <p:nvPr/>
        </p:nvSpPr>
        <p:spPr>
          <a:xfrm>
            <a:off x="4106141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SPI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793F6E6-1FD3-4C84-91D4-4C2A4F2281B9}"/>
              </a:ext>
            </a:extLst>
          </p:cNvPr>
          <p:cNvSpPr/>
          <p:nvPr/>
        </p:nvSpPr>
        <p:spPr>
          <a:xfrm>
            <a:off x="5085125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RNG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C4E9973-B888-4485-9611-AD0BECDF1178}"/>
              </a:ext>
            </a:extLst>
          </p:cNvPr>
          <p:cNvSpPr/>
          <p:nvPr/>
        </p:nvSpPr>
        <p:spPr>
          <a:xfrm>
            <a:off x="5085106" y="5888572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UART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776AAA-B385-42CB-A9E5-7855B86D1275}"/>
              </a:ext>
            </a:extLst>
          </p:cNvPr>
          <p:cNvSpPr/>
          <p:nvPr/>
        </p:nvSpPr>
        <p:spPr>
          <a:xfrm>
            <a:off x="6064109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Timer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A42AAB4A-8932-482B-BF23-66460971EFCC}"/>
              </a:ext>
            </a:extLst>
          </p:cNvPr>
          <p:cNvSpPr/>
          <p:nvPr/>
        </p:nvSpPr>
        <p:spPr>
          <a:xfrm>
            <a:off x="6064108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AES</a:t>
            </a: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E5E715C-2C07-4843-8A95-981ADE2739E9}"/>
              </a:ext>
            </a:extLst>
          </p:cNvPr>
          <p:cNvSpPr/>
          <p:nvPr/>
        </p:nvSpPr>
        <p:spPr>
          <a:xfrm>
            <a:off x="7043093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ADC</a:t>
            </a: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F9285DF4-724B-4716-9694-CFD52627D476}"/>
              </a:ext>
            </a:extLst>
          </p:cNvPr>
          <p:cNvSpPr/>
          <p:nvPr/>
        </p:nvSpPr>
        <p:spPr>
          <a:xfrm>
            <a:off x="7043092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DAC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BCBFDFA9-72AE-496D-9544-EA4FF55D3F2C}"/>
              </a:ext>
            </a:extLst>
          </p:cNvPr>
          <p:cNvSpPr/>
          <p:nvPr/>
        </p:nvSpPr>
        <p:spPr>
          <a:xfrm>
            <a:off x="8022077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GPIO</a:t>
            </a: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E7AAA3D0-3C77-4519-BECF-7A712C847E92}"/>
              </a:ext>
            </a:extLst>
          </p:cNvPr>
          <p:cNvSpPr/>
          <p:nvPr/>
        </p:nvSpPr>
        <p:spPr>
          <a:xfrm>
            <a:off x="8022076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USB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4416386-DBA1-42EC-8597-45E2272646DC}"/>
              </a:ext>
            </a:extLst>
          </p:cNvPr>
          <p:cNvSpPr/>
          <p:nvPr/>
        </p:nvSpPr>
        <p:spPr>
          <a:xfrm>
            <a:off x="1978548" y="3806548"/>
            <a:ext cx="2001585" cy="145632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Core Kernel</a:t>
            </a:r>
          </a:p>
          <a:p>
            <a:pPr algn="ctr">
              <a:spcAft>
                <a:spcPts val="496"/>
              </a:spcAft>
            </a:pP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Scheduler, Process management, etc.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DF06B7E-D775-4347-A7AF-F21F2B951B71}"/>
              </a:ext>
            </a:extLst>
          </p:cNvPr>
          <p:cNvSpPr/>
          <p:nvPr/>
        </p:nvSpPr>
        <p:spPr>
          <a:xfrm>
            <a:off x="4106141" y="3806549"/>
            <a:ext cx="4768912" cy="348796"/>
          </a:xfrm>
          <a:prstGeom prst="roundRect">
            <a:avLst>
              <a:gd name="adj" fmla="val 3856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Standardized Hardware Interface Layer (HIL)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70DBFBEE-D705-44F4-B50B-2277455E80D7}"/>
              </a:ext>
            </a:extLst>
          </p:cNvPr>
          <p:cNvSpPr/>
          <p:nvPr/>
        </p:nvSpPr>
        <p:spPr>
          <a:xfrm>
            <a:off x="4106141" y="4271760"/>
            <a:ext cx="4768912" cy="991115"/>
          </a:xfrm>
          <a:prstGeom prst="roundRect">
            <a:avLst/>
          </a:prstGeom>
          <a:noFill/>
          <a:ln w="571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Microcontroller-specific Peripheral Drivers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C967832-9090-4887-B8EB-EE0DFD41C774}"/>
              </a:ext>
            </a:extLst>
          </p:cNvPr>
          <p:cNvSpPr/>
          <p:nvPr/>
        </p:nvSpPr>
        <p:spPr>
          <a:xfrm>
            <a:off x="4465747" y="462769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SPI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9C02FBF2-E143-4558-BBF9-8A35723CFA6A}"/>
              </a:ext>
            </a:extLst>
          </p:cNvPr>
          <p:cNvSpPr/>
          <p:nvPr/>
        </p:nvSpPr>
        <p:spPr>
          <a:xfrm>
            <a:off x="4465746" y="492636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I2C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E314901C-2966-4353-87E1-0CE17BC91321}"/>
              </a:ext>
            </a:extLst>
          </p:cNvPr>
          <p:cNvSpPr/>
          <p:nvPr/>
        </p:nvSpPr>
        <p:spPr>
          <a:xfrm>
            <a:off x="5318723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RNG</a:t>
            </a:r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9B1B9A82-537B-42BB-8009-273F54028631}"/>
              </a:ext>
            </a:extLst>
          </p:cNvPr>
          <p:cNvSpPr/>
          <p:nvPr/>
        </p:nvSpPr>
        <p:spPr>
          <a:xfrm>
            <a:off x="6171699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Timer</a:t>
            </a: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1B5E40F1-BFF9-4623-8B1C-0A089712B624}"/>
              </a:ext>
            </a:extLst>
          </p:cNvPr>
          <p:cNvSpPr/>
          <p:nvPr/>
        </p:nvSpPr>
        <p:spPr>
          <a:xfrm>
            <a:off x="7024676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ADC</a:t>
            </a: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97AB242E-D230-4538-85CA-4F882126879C}"/>
              </a:ext>
            </a:extLst>
          </p:cNvPr>
          <p:cNvSpPr/>
          <p:nvPr/>
        </p:nvSpPr>
        <p:spPr>
          <a:xfrm>
            <a:off x="7877652" y="4625398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GPIO</a:t>
            </a:r>
          </a:p>
        </p:txBody>
      </p:sp>
      <p:sp>
        <p:nvSpPr>
          <p:cNvPr id="28" name="Rounded Rectangle 24">
            <a:extLst>
              <a:ext uri="{FF2B5EF4-FFF2-40B4-BE49-F238E27FC236}">
                <a16:creationId xmlns:a16="http://schemas.microsoft.com/office/drawing/2014/main" id="{CC80B716-31EF-4101-9E7E-FEB7627E0DEF}"/>
              </a:ext>
            </a:extLst>
          </p:cNvPr>
          <p:cNvSpPr/>
          <p:nvPr/>
        </p:nvSpPr>
        <p:spPr>
          <a:xfrm>
            <a:off x="5318723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UART</a:t>
            </a: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33FCB128-9A0E-4CC4-96C1-5BB30F6EAAFA}"/>
              </a:ext>
            </a:extLst>
          </p:cNvPr>
          <p:cNvSpPr/>
          <p:nvPr/>
        </p:nvSpPr>
        <p:spPr>
          <a:xfrm>
            <a:off x="6171699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AES</a:t>
            </a: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A0FA6942-5BE2-41D7-AFFE-D71ABC5C81CA}"/>
              </a:ext>
            </a:extLst>
          </p:cNvPr>
          <p:cNvSpPr/>
          <p:nvPr/>
        </p:nvSpPr>
        <p:spPr>
          <a:xfrm>
            <a:off x="7024676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DAC</a:t>
            </a:r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AFFB09B3-8D3C-4221-A500-43C8839507DE}"/>
              </a:ext>
            </a:extLst>
          </p:cNvPr>
          <p:cNvSpPr/>
          <p:nvPr/>
        </p:nvSpPr>
        <p:spPr>
          <a:xfrm>
            <a:off x="7877652" y="492600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USB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03CEA-CEA7-4BCF-8731-EA59A273B57F}"/>
              </a:ext>
            </a:extLst>
          </p:cNvPr>
          <p:cNvSpPr txBox="1"/>
          <p:nvPr/>
        </p:nvSpPr>
        <p:spPr>
          <a:xfrm>
            <a:off x="559894" y="2378019"/>
            <a:ext cx="1268331" cy="28919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Kernel</a:t>
            </a:r>
            <a:br>
              <a:rPr lang="en-US" sz="1984" dirty="0"/>
            </a:br>
            <a:r>
              <a:rPr lang="en-US" sz="14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(Rust)</a:t>
            </a:r>
          </a:p>
        </p:txBody>
      </p:sp>
      <p:sp>
        <p:nvSpPr>
          <p:cNvPr id="33" name="Rounded Rectangle 29">
            <a:extLst>
              <a:ext uri="{FF2B5EF4-FFF2-40B4-BE49-F238E27FC236}">
                <a16:creationId xmlns:a16="http://schemas.microsoft.com/office/drawing/2014/main" id="{394447B4-7317-4B4F-8A96-7AD564B8BBA7}"/>
              </a:ext>
            </a:extLst>
          </p:cNvPr>
          <p:cNvSpPr/>
          <p:nvPr/>
        </p:nvSpPr>
        <p:spPr>
          <a:xfrm>
            <a:off x="3098144" y="2675527"/>
            <a:ext cx="5776908" cy="974287"/>
          </a:xfrm>
          <a:prstGeom prst="roundRect">
            <a:avLst/>
          </a:prstGeom>
          <a:noFill/>
          <a:ln w="57150">
            <a:solidFill>
              <a:srgbClr val="02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498DC1-DB69-48A9-9DC0-046EFD4EA7BD}"/>
              </a:ext>
            </a:extLst>
          </p:cNvPr>
          <p:cNvGrpSpPr/>
          <p:nvPr/>
        </p:nvGrpSpPr>
        <p:grpSpPr>
          <a:xfrm>
            <a:off x="3550458" y="2760952"/>
            <a:ext cx="1222568" cy="361078"/>
            <a:chOff x="2700175" y="1956815"/>
            <a:chExt cx="1478633" cy="43670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C6760E6-5E5C-428D-9981-D5A707CBBA7D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02419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Thread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D2EBAB-B424-4D15-964A-4D41746C7005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E04B7-4E24-4BC2-AF4C-B78EA9C5D442}"/>
              </a:ext>
            </a:extLst>
          </p:cNvPr>
          <p:cNvGrpSpPr/>
          <p:nvPr/>
        </p:nvGrpSpPr>
        <p:grpSpPr>
          <a:xfrm>
            <a:off x="4854986" y="2760951"/>
            <a:ext cx="1303191" cy="361078"/>
            <a:chOff x="2700175" y="1956815"/>
            <a:chExt cx="1576143" cy="43670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68BCDD-72E7-4694-811D-AE2FFBA9CD2D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Virt. Timer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CFD0A7-ABBE-4221-98E2-A9E3A19F324C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AECAAD-6F8E-4920-A3D9-78FC7EBFEFC9}"/>
              </a:ext>
            </a:extLst>
          </p:cNvPr>
          <p:cNvGrpSpPr/>
          <p:nvPr/>
        </p:nvGrpSpPr>
        <p:grpSpPr>
          <a:xfrm>
            <a:off x="6226221" y="2760950"/>
            <a:ext cx="817265" cy="361078"/>
            <a:chOff x="2700176" y="1956815"/>
            <a:chExt cx="988440" cy="43670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895CE95-0BAE-46CD-956E-E5B9510CE3DA}"/>
                </a:ext>
              </a:extLst>
            </p:cNvPr>
            <p:cNvSpPr/>
            <p:nvPr/>
          </p:nvSpPr>
          <p:spPr>
            <a:xfrm>
              <a:off x="2700176" y="1956815"/>
              <a:ext cx="988440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BLE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37955F-7305-4736-A97A-1FCDC712257F}"/>
                </a:ext>
              </a:extLst>
            </p:cNvPr>
            <p:cNvSpPr/>
            <p:nvPr/>
          </p:nvSpPr>
          <p:spPr>
            <a:xfrm>
              <a:off x="3386149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8849D3-8FDD-4B4E-8787-CE236FB127D9}"/>
              </a:ext>
            </a:extLst>
          </p:cNvPr>
          <p:cNvGrpSpPr/>
          <p:nvPr/>
        </p:nvGrpSpPr>
        <p:grpSpPr>
          <a:xfrm>
            <a:off x="7128271" y="2760949"/>
            <a:ext cx="1533972" cy="361078"/>
            <a:chOff x="2700175" y="1956815"/>
            <a:chExt cx="1855261" cy="43670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CC78995-A13E-471C-BF11-733252C4550B}"/>
                </a:ext>
              </a:extLst>
            </p:cNvPr>
            <p:cNvSpPr/>
            <p:nvPr/>
          </p:nvSpPr>
          <p:spPr>
            <a:xfrm>
              <a:off x="2700175" y="1956815"/>
              <a:ext cx="1855261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Temp. Sensor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0C0F9D-BE4A-4A84-833C-15CDD0C88399}"/>
                </a:ext>
              </a:extLst>
            </p:cNvPr>
            <p:cNvSpPr/>
            <p:nvPr/>
          </p:nvSpPr>
          <p:spPr>
            <a:xfrm>
              <a:off x="4261103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sp>
        <p:nvSpPr>
          <p:cNvPr id="46" name="Rounded Rectangle 46">
            <a:extLst>
              <a:ext uri="{FF2B5EF4-FFF2-40B4-BE49-F238E27FC236}">
                <a16:creationId xmlns:a16="http://schemas.microsoft.com/office/drawing/2014/main" id="{75C14E8F-DD30-4734-8FB8-AE07BB5D6B91}"/>
              </a:ext>
            </a:extLst>
          </p:cNvPr>
          <p:cNvSpPr/>
          <p:nvPr/>
        </p:nvSpPr>
        <p:spPr>
          <a:xfrm>
            <a:off x="1978548" y="2675526"/>
            <a:ext cx="961666" cy="974288"/>
          </a:xfrm>
          <a:prstGeom prst="roundRect">
            <a:avLst>
              <a:gd name="adj" fmla="val 19692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 Calls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8ADAC7-A917-4FD5-8D69-FEACB9A2199F}"/>
              </a:ext>
            </a:extLst>
          </p:cNvPr>
          <p:cNvGrpSpPr/>
          <p:nvPr/>
        </p:nvGrpSpPr>
        <p:grpSpPr>
          <a:xfrm>
            <a:off x="3693088" y="3226100"/>
            <a:ext cx="1222568" cy="361078"/>
            <a:chOff x="2700175" y="1956815"/>
            <a:chExt cx="1478633" cy="436705"/>
          </a:xfrm>
        </p:grpSpPr>
        <p:sp>
          <p:nvSpPr>
            <p:cNvPr id="48" name="Rounded Rectangle 48">
              <a:extLst>
                <a:ext uri="{FF2B5EF4-FFF2-40B4-BE49-F238E27FC236}">
                  <a16:creationId xmlns:a16="http://schemas.microsoft.com/office/drawing/2014/main" id="{EC704139-212D-40D0-A8CD-EB684BDAFF3B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6LoWPAN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2D1FC9-8DE9-469F-9B71-7CBEC8CDD213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4FA4D-ED41-4E38-88C2-B98C9FB7B1C9}"/>
              </a:ext>
            </a:extLst>
          </p:cNvPr>
          <p:cNvGrpSpPr/>
          <p:nvPr/>
        </p:nvGrpSpPr>
        <p:grpSpPr>
          <a:xfrm>
            <a:off x="7475860" y="3226100"/>
            <a:ext cx="1008471" cy="361078"/>
            <a:chOff x="2700176" y="1956815"/>
            <a:chExt cx="1219694" cy="436705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B948F831-A4CD-4B07-8259-B2A4320F65A6}"/>
                </a:ext>
              </a:extLst>
            </p:cNvPr>
            <p:cNvSpPr/>
            <p:nvPr/>
          </p:nvSpPr>
          <p:spPr>
            <a:xfrm>
              <a:off x="2700176" y="1956815"/>
              <a:ext cx="1219694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SI7021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3BBCC-9B4B-499C-9DC5-D35B7F58FCB4}"/>
                </a:ext>
              </a:extLst>
            </p:cNvPr>
            <p:cNvSpPr/>
            <p:nvPr/>
          </p:nvSpPr>
          <p:spPr>
            <a:xfrm>
              <a:off x="3641171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106DAA-58B3-46C8-820B-D46D38C0360A}"/>
              </a:ext>
            </a:extLst>
          </p:cNvPr>
          <p:cNvGrpSpPr/>
          <p:nvPr/>
        </p:nvGrpSpPr>
        <p:grpSpPr>
          <a:xfrm>
            <a:off x="4997508" y="3226100"/>
            <a:ext cx="1303191" cy="361078"/>
            <a:chOff x="2700175" y="1956815"/>
            <a:chExt cx="1576143" cy="436705"/>
          </a:xfrm>
        </p:grpSpPr>
        <p:sp>
          <p:nvSpPr>
            <p:cNvPr id="54" name="Rounded Rectangle 54">
              <a:extLst>
                <a:ext uri="{FF2B5EF4-FFF2-40B4-BE49-F238E27FC236}">
                  <a16:creationId xmlns:a16="http://schemas.microsoft.com/office/drawing/2014/main" id="{EC1AF4B4-F2C5-4AA3-AE0C-CB8A03495F6E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SD Card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1D35CA-9238-49DD-871A-D6104CDBAADA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47225D-C5AE-4FA1-A88E-F10183BE3DD8}"/>
              </a:ext>
            </a:extLst>
          </p:cNvPr>
          <p:cNvGrpSpPr/>
          <p:nvPr/>
        </p:nvGrpSpPr>
        <p:grpSpPr>
          <a:xfrm>
            <a:off x="6355722" y="3226100"/>
            <a:ext cx="1051946" cy="361078"/>
            <a:chOff x="2700175" y="1956815"/>
            <a:chExt cx="1272275" cy="436705"/>
          </a:xfrm>
        </p:grpSpPr>
        <p:sp>
          <p:nvSpPr>
            <p:cNvPr id="57" name="Rounded Rectangle 57">
              <a:extLst>
                <a:ext uri="{FF2B5EF4-FFF2-40B4-BE49-F238E27FC236}">
                  <a16:creationId xmlns:a16="http://schemas.microsoft.com/office/drawing/2014/main" id="{8F3C0028-95A2-472C-9D49-45AB612DE266}"/>
                </a:ext>
              </a:extLst>
            </p:cNvPr>
            <p:cNvSpPr/>
            <p:nvPr/>
          </p:nvSpPr>
          <p:spPr>
            <a:xfrm>
              <a:off x="2700175" y="1956815"/>
              <a:ext cx="1272275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Console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61D3CC-4CFB-43C3-8D45-906498C9B84C}"/>
                </a:ext>
              </a:extLst>
            </p:cNvPr>
            <p:cNvSpPr/>
            <p:nvPr/>
          </p:nvSpPr>
          <p:spPr>
            <a:xfrm>
              <a:off x="3680618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53AD2C-6CCC-4C1B-AB35-E7A9A2E28000}"/>
              </a:ext>
            </a:extLst>
          </p:cNvPr>
          <p:cNvCxnSpPr/>
          <p:nvPr/>
        </p:nvCxnSpPr>
        <p:spPr>
          <a:xfrm>
            <a:off x="1852538" y="2534680"/>
            <a:ext cx="717488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ACD6A9F-A0F7-4B97-B89C-66A50639B087}"/>
              </a:ext>
            </a:extLst>
          </p:cNvPr>
          <p:cNvSpPr txBox="1"/>
          <p:nvPr/>
        </p:nvSpPr>
        <p:spPr>
          <a:xfrm>
            <a:off x="9251785" y="2675526"/>
            <a:ext cx="1076461" cy="1038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forbidden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82BE6C-A3A8-422C-B99C-B8360ECBA9E0}"/>
              </a:ext>
            </a:extLst>
          </p:cNvPr>
          <p:cNvSpPr txBox="1"/>
          <p:nvPr/>
        </p:nvSpPr>
        <p:spPr>
          <a:xfrm>
            <a:off x="9251785" y="3745041"/>
            <a:ext cx="1436804" cy="15756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allowed for MMIO,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PIC, etc.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DC9236BC-128B-49FE-9094-83F23D5C1B3D}"/>
              </a:ext>
            </a:extLst>
          </p:cNvPr>
          <p:cNvSpPr/>
          <p:nvPr/>
        </p:nvSpPr>
        <p:spPr>
          <a:xfrm>
            <a:off x="8950879" y="3806548"/>
            <a:ext cx="123717" cy="1456326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A0FEF35-2288-421D-A62C-7A14434C8E83}"/>
              </a:ext>
            </a:extLst>
          </p:cNvPr>
          <p:cNvSpPr/>
          <p:nvPr/>
        </p:nvSpPr>
        <p:spPr>
          <a:xfrm>
            <a:off x="8950856" y="2675526"/>
            <a:ext cx="123739" cy="970602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DB1D34-96E3-4E28-BDE7-B891A8109F35}"/>
              </a:ext>
            </a:extLst>
          </p:cNvPr>
          <p:cNvSpPr/>
          <p:nvPr/>
        </p:nvSpPr>
        <p:spPr>
          <a:xfrm>
            <a:off x="1978546" y="3474928"/>
            <a:ext cx="961668" cy="68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2EFFF7-BE71-4369-8E91-B8F64D1AA0BD}"/>
              </a:ext>
            </a:extLst>
          </p:cNvPr>
          <p:cNvCxnSpPr>
            <a:stCxn id="46" idx="1"/>
            <a:endCxn id="19" idx="1"/>
          </p:cNvCxnSpPr>
          <p:nvPr/>
        </p:nvCxnSpPr>
        <p:spPr>
          <a:xfrm flipH="1">
            <a:off x="1978547" y="3162670"/>
            <a:ext cx="1" cy="137204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1D019-5B2F-444E-BB0F-BCF61F27BD91}"/>
              </a:ext>
            </a:extLst>
          </p:cNvPr>
          <p:cNvCxnSpPr/>
          <p:nvPr/>
        </p:nvCxnSpPr>
        <p:spPr>
          <a:xfrm>
            <a:off x="2940214" y="2926362"/>
            <a:ext cx="0" cy="88018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86">
            <a:extLst>
              <a:ext uri="{FF2B5EF4-FFF2-40B4-BE49-F238E27FC236}">
                <a16:creationId xmlns:a16="http://schemas.microsoft.com/office/drawing/2014/main" id="{1E99E47D-4B28-4F13-99DF-55806F3F0677}"/>
              </a:ext>
            </a:extLst>
          </p:cNvPr>
          <p:cNvSpPr/>
          <p:nvPr/>
        </p:nvSpPr>
        <p:spPr>
          <a:xfrm>
            <a:off x="2814205" y="3587178"/>
            <a:ext cx="336878" cy="348432"/>
          </a:xfrm>
          <a:custGeom>
            <a:avLst/>
            <a:gdLst>
              <a:gd name="connsiteX0" fmla="*/ 381000 w 387350"/>
              <a:gd name="connsiteY0" fmla="*/ 368300 h 368300"/>
              <a:gd name="connsiteX1" fmla="*/ 387350 w 387350"/>
              <a:gd name="connsiteY1" fmla="*/ 212725 h 368300"/>
              <a:gd name="connsiteX2" fmla="*/ 250825 w 387350"/>
              <a:gd name="connsiteY2" fmla="*/ 174625 h 368300"/>
              <a:gd name="connsiteX3" fmla="*/ 203200 w 387350"/>
              <a:gd name="connsiteY3" fmla="*/ 98425 h 368300"/>
              <a:gd name="connsiteX4" fmla="*/ 142875 w 387350"/>
              <a:gd name="connsiteY4" fmla="*/ 0 h 368300"/>
              <a:gd name="connsiteX5" fmla="*/ 0 w 387350"/>
              <a:gd name="connsiteY5" fmla="*/ 0 h 368300"/>
              <a:gd name="connsiteX6" fmla="*/ 9525 w 387350"/>
              <a:gd name="connsiteY6" fmla="*/ 358775 h 368300"/>
              <a:gd name="connsiteX7" fmla="*/ 196850 w 387350"/>
              <a:gd name="connsiteY7" fmla="*/ 33972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350" h="368300">
                <a:moveTo>
                  <a:pt x="381000" y="368300"/>
                </a:moveTo>
                <a:lnTo>
                  <a:pt x="387350" y="212725"/>
                </a:lnTo>
                <a:lnTo>
                  <a:pt x="250825" y="174625"/>
                </a:lnTo>
                <a:lnTo>
                  <a:pt x="203200" y="98425"/>
                </a:lnTo>
                <a:lnTo>
                  <a:pt x="142875" y="0"/>
                </a:lnTo>
                <a:lnTo>
                  <a:pt x="0" y="0"/>
                </a:lnTo>
                <a:lnTo>
                  <a:pt x="9525" y="358775"/>
                </a:lnTo>
                <a:lnTo>
                  <a:pt x="196850" y="33972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799BD14B-54FE-42D9-BE39-CE5AB0D31323}"/>
              </a:ext>
            </a:extLst>
          </p:cNvPr>
          <p:cNvSpPr/>
          <p:nvPr/>
        </p:nvSpPr>
        <p:spPr>
          <a:xfrm rot="10800000">
            <a:off x="2940213" y="3341684"/>
            <a:ext cx="485153" cy="465211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C80371-6160-43C9-86F2-744B7645DB68}"/>
              </a:ext>
            </a:extLst>
          </p:cNvPr>
          <p:cNvSpPr txBox="1"/>
          <p:nvPr/>
        </p:nvSpPr>
        <p:spPr>
          <a:xfrm>
            <a:off x="9251785" y="1378780"/>
            <a:ext cx="1279128" cy="10224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(isolated by the MPU and preemptively scheduled)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B7BEC101-9BDE-41BD-8482-C84C3DF2C718}"/>
              </a:ext>
            </a:extLst>
          </p:cNvPr>
          <p:cNvSpPr/>
          <p:nvPr/>
        </p:nvSpPr>
        <p:spPr>
          <a:xfrm>
            <a:off x="8958463" y="1378780"/>
            <a:ext cx="116133" cy="1022477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813A81-3156-419D-9375-6FB66AAECAA0}"/>
              </a:ext>
            </a:extLst>
          </p:cNvPr>
          <p:cNvGrpSpPr/>
          <p:nvPr/>
        </p:nvGrpSpPr>
        <p:grpSpPr>
          <a:xfrm>
            <a:off x="3598086" y="1378780"/>
            <a:ext cx="1548376" cy="858529"/>
            <a:chOff x="2315679" y="664694"/>
            <a:chExt cx="1872682" cy="1038347"/>
          </a:xfrm>
        </p:grpSpPr>
        <p:sp>
          <p:nvSpPr>
            <p:cNvPr id="72" name="Rounded Rectangle 65">
              <a:extLst>
                <a:ext uri="{FF2B5EF4-FFF2-40B4-BE49-F238E27FC236}">
                  <a16:creationId xmlns:a16="http://schemas.microsoft.com/office/drawing/2014/main" id="{804EF3A2-8503-4CF5-9E35-51384DD627F9}"/>
                </a:ext>
              </a:extLst>
            </p:cNvPr>
            <p:cNvSpPr/>
            <p:nvPr/>
          </p:nvSpPr>
          <p:spPr>
            <a:xfrm>
              <a:off x="2315679" y="664694"/>
              <a:ext cx="1872682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App written in Rust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D548E18-03D1-4A91-8224-149B7B9D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278" y="904086"/>
              <a:ext cx="552217" cy="552217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F86A54-CFB9-4D54-A4BF-EAF2C7D24B25}"/>
              </a:ext>
            </a:extLst>
          </p:cNvPr>
          <p:cNvGrpSpPr/>
          <p:nvPr/>
        </p:nvGrpSpPr>
        <p:grpSpPr>
          <a:xfrm>
            <a:off x="1978547" y="1389826"/>
            <a:ext cx="1473460" cy="858529"/>
            <a:chOff x="4365036" y="664694"/>
            <a:chExt cx="1782075" cy="1038347"/>
          </a:xfrm>
        </p:grpSpPr>
        <p:sp>
          <p:nvSpPr>
            <p:cNvPr id="75" name="Rounded Rectangle 66">
              <a:extLst>
                <a:ext uri="{FF2B5EF4-FFF2-40B4-BE49-F238E27FC236}">
                  <a16:creationId xmlns:a16="http://schemas.microsoft.com/office/drawing/2014/main" id="{73A8FCBB-78D9-4720-AC34-2FE682D680B6}"/>
                </a:ext>
              </a:extLst>
            </p:cNvPr>
            <p:cNvSpPr/>
            <p:nvPr/>
          </p:nvSpPr>
          <p:spPr>
            <a:xfrm>
              <a:off x="4365036" y="664694"/>
              <a:ext cx="1782075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C App Ported to Tock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41AD113-3C48-476F-9A5C-A2A5FBC0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011" y="916056"/>
              <a:ext cx="552217" cy="55221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8A0AF6-2435-4C28-9411-10849523749D}"/>
              </a:ext>
            </a:extLst>
          </p:cNvPr>
          <p:cNvGrpSpPr/>
          <p:nvPr/>
        </p:nvGrpSpPr>
        <p:grpSpPr>
          <a:xfrm>
            <a:off x="5292543" y="1378780"/>
            <a:ext cx="1894136" cy="858529"/>
            <a:chOff x="6323786" y="661022"/>
            <a:chExt cx="2290861" cy="1038347"/>
          </a:xfrm>
        </p:grpSpPr>
        <p:sp>
          <p:nvSpPr>
            <p:cNvPr id="78" name="Rounded Rectangle 67">
              <a:extLst>
                <a:ext uri="{FF2B5EF4-FFF2-40B4-BE49-F238E27FC236}">
                  <a16:creationId xmlns:a16="http://schemas.microsoft.com/office/drawing/2014/main" id="{A7FDD6CA-0C5D-4A3D-B1F0-94A9A2570DFA}"/>
                </a:ext>
              </a:extLst>
            </p:cNvPr>
            <p:cNvSpPr/>
            <p:nvPr/>
          </p:nvSpPr>
          <p:spPr>
            <a:xfrm>
              <a:off x="6323786" y="661022"/>
              <a:ext cx="2290861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[Service] BLE Environmental Sensing Profile 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F784EAD-F2A9-400A-B2B8-2260B129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163" y="922016"/>
              <a:ext cx="552217" cy="55221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CB796B8-2FD6-44E9-89CC-EFF64A0AE30A}"/>
              </a:ext>
            </a:extLst>
          </p:cNvPr>
          <p:cNvGrpSpPr/>
          <p:nvPr/>
        </p:nvGrpSpPr>
        <p:grpSpPr>
          <a:xfrm>
            <a:off x="7332759" y="1381815"/>
            <a:ext cx="1542293" cy="1019442"/>
            <a:chOff x="8791322" y="664693"/>
            <a:chExt cx="1865325" cy="1232963"/>
          </a:xfrm>
        </p:grpSpPr>
        <p:sp>
          <p:nvSpPr>
            <p:cNvPr id="81" name="Rounded Rectangle 68">
              <a:extLst>
                <a:ext uri="{FF2B5EF4-FFF2-40B4-BE49-F238E27FC236}">
                  <a16:creationId xmlns:a16="http://schemas.microsoft.com/office/drawing/2014/main" id="{EB60A144-5DD3-426A-BC8C-4B61A97D7386}"/>
                </a:ext>
              </a:extLst>
            </p:cNvPr>
            <p:cNvSpPr/>
            <p:nvPr/>
          </p:nvSpPr>
          <p:spPr>
            <a:xfrm>
              <a:off x="8791322" y="664693"/>
              <a:ext cx="1865325" cy="1232963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tIns="75605" bIns="0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while(1)</a:t>
              </a:r>
            </a:p>
            <a:p>
              <a:pPr algn="ctr">
                <a:spcAft>
                  <a:spcPts val="496"/>
                </a:spcAft>
              </a:pPr>
              <a:r>
                <a:rPr lang="en-US" sz="2315" b="1" dirty="0">
                  <a:solidFill>
                    <a:schemeClr val="bg1"/>
                  </a:solidFill>
                  <a:ea typeface="Courier New" charset="0"/>
                  <a:cs typeface="Courier New" charset="0"/>
                </a:rPr>
                <a:t>😈</a:t>
              </a:r>
              <a:endParaRPr lang="en-US" sz="1323" b="1" dirty="0">
                <a:solidFill>
                  <a:schemeClr val="bg1"/>
                </a:solidFill>
                <a:ea typeface="Courier New" charset="0"/>
                <a:cs typeface="Courier New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4D0C7A-F549-48B8-931E-CE85732B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418" y="1028660"/>
              <a:ext cx="552217" cy="552217"/>
            </a:xfrm>
            <a:prstGeom prst="rect">
              <a:avLst/>
            </a:prstGeom>
          </p:spPr>
        </p:pic>
      </p:grpSp>
      <p:sp>
        <p:nvSpPr>
          <p:cNvPr id="83" name="Freeform 101">
            <a:extLst>
              <a:ext uri="{FF2B5EF4-FFF2-40B4-BE49-F238E27FC236}">
                <a16:creationId xmlns:a16="http://schemas.microsoft.com/office/drawing/2014/main" id="{39F09680-18FF-4872-9887-8390D62BC5BA}"/>
              </a:ext>
            </a:extLst>
          </p:cNvPr>
          <p:cNvSpPr/>
          <p:nvPr/>
        </p:nvSpPr>
        <p:spPr>
          <a:xfrm>
            <a:off x="3616063" y="3807801"/>
            <a:ext cx="834150" cy="696688"/>
          </a:xfrm>
          <a:custGeom>
            <a:avLst/>
            <a:gdLst>
              <a:gd name="connsiteX0" fmla="*/ 0 w 1008862"/>
              <a:gd name="connsiteY0" fmla="*/ 0 h 842608"/>
              <a:gd name="connsiteX1" fmla="*/ 997527 w 1008862"/>
              <a:gd name="connsiteY1" fmla="*/ 0 h 842608"/>
              <a:gd name="connsiteX2" fmla="*/ 1008862 w 1008862"/>
              <a:gd name="connsiteY2" fmla="*/ 419415 h 842608"/>
              <a:gd name="connsiteX3" fmla="*/ 676353 w 1008862"/>
              <a:gd name="connsiteY3" fmla="*/ 423193 h 842608"/>
              <a:gd name="connsiteX4" fmla="*/ 570555 w 1008862"/>
              <a:gd name="connsiteY4" fmla="*/ 457200 h 842608"/>
              <a:gd name="connsiteX5" fmla="*/ 479871 w 1008862"/>
              <a:gd name="connsiteY5" fmla="*/ 540327 h 842608"/>
              <a:gd name="connsiteX6" fmla="*/ 445864 w 1008862"/>
              <a:gd name="connsiteY6" fmla="*/ 612119 h 842608"/>
              <a:gd name="connsiteX7" fmla="*/ 438307 w 1008862"/>
              <a:gd name="connsiteY7" fmla="*/ 842608 h 842608"/>
              <a:gd name="connsiteX8" fmla="*/ 79348 w 1008862"/>
              <a:gd name="connsiteY8" fmla="*/ 597005 h 842608"/>
              <a:gd name="connsiteX9" fmla="*/ 0 w 1008862"/>
              <a:gd name="connsiteY9" fmla="*/ 0 h 8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862" h="842608">
                <a:moveTo>
                  <a:pt x="0" y="0"/>
                </a:moveTo>
                <a:lnTo>
                  <a:pt x="997527" y="0"/>
                </a:lnTo>
                <a:lnTo>
                  <a:pt x="1008862" y="419415"/>
                </a:lnTo>
                <a:lnTo>
                  <a:pt x="676353" y="423193"/>
                </a:lnTo>
                <a:lnTo>
                  <a:pt x="570555" y="457200"/>
                </a:lnTo>
                <a:lnTo>
                  <a:pt x="479871" y="540327"/>
                </a:lnTo>
                <a:lnTo>
                  <a:pt x="445864" y="612119"/>
                </a:lnTo>
                <a:lnTo>
                  <a:pt x="438307" y="842608"/>
                </a:lnTo>
                <a:lnTo>
                  <a:pt x="79348" y="597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3611651-A18C-4E03-915A-57A2002BC3B1}"/>
              </a:ext>
            </a:extLst>
          </p:cNvPr>
          <p:cNvSpPr/>
          <p:nvPr/>
        </p:nvSpPr>
        <p:spPr>
          <a:xfrm rot="16200000">
            <a:off x="3985456" y="4150022"/>
            <a:ext cx="470054" cy="480696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5930E2-0B15-47C5-B6DA-3121CDDA95D1}"/>
              </a:ext>
            </a:extLst>
          </p:cNvPr>
          <p:cNvCxnSpPr/>
          <p:nvPr/>
        </p:nvCxnSpPr>
        <p:spPr>
          <a:xfrm flipH="1">
            <a:off x="3425367" y="3806548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EE766C-1B87-4BF5-910D-CC42ADA381A5}"/>
              </a:ext>
            </a:extLst>
          </p:cNvPr>
          <p:cNvCxnSpPr/>
          <p:nvPr/>
        </p:nvCxnSpPr>
        <p:spPr>
          <a:xfrm flipH="1">
            <a:off x="4226905" y="4155629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E8428A-1804-46C9-8BF6-40028901A455}"/>
              </a:ext>
            </a:extLst>
          </p:cNvPr>
          <p:cNvCxnSpPr/>
          <p:nvPr/>
        </p:nvCxnSpPr>
        <p:spPr>
          <a:xfrm>
            <a:off x="3980132" y="4409403"/>
            <a:ext cx="0" cy="44812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70065EB-56C2-45BB-BB4B-EE279DDF44C8}"/>
              </a:ext>
            </a:extLst>
          </p:cNvPr>
          <p:cNvSpPr txBox="1"/>
          <p:nvPr/>
        </p:nvSpPr>
        <p:spPr>
          <a:xfrm rot="16200000">
            <a:off x="2791565" y="3000174"/>
            <a:ext cx="97060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8" dirty="0">
                <a:solidFill>
                  <a:srgbClr val="0276BE"/>
                </a:solidFill>
              </a:rPr>
              <a:t>Capsules</a:t>
            </a:r>
          </a:p>
        </p:txBody>
      </p:sp>
      <p:sp>
        <p:nvSpPr>
          <p:cNvPr id="89" name="Rounded Rectangle 30">
            <a:extLst>
              <a:ext uri="{FF2B5EF4-FFF2-40B4-BE49-F238E27FC236}">
                <a16:creationId xmlns:a16="http://schemas.microsoft.com/office/drawing/2014/main" id="{C6A25EFE-CCE0-4947-9113-348139855870}"/>
              </a:ext>
            </a:extLst>
          </p:cNvPr>
          <p:cNvSpPr/>
          <p:nvPr/>
        </p:nvSpPr>
        <p:spPr>
          <a:xfrm>
            <a:off x="1978546" y="2279654"/>
            <a:ext cx="1473460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0" name="Rounded Rectangle 95">
            <a:extLst>
              <a:ext uri="{FF2B5EF4-FFF2-40B4-BE49-F238E27FC236}">
                <a16:creationId xmlns:a16="http://schemas.microsoft.com/office/drawing/2014/main" id="{88A85893-FCCF-4342-A8CC-F66C9355A5FE}"/>
              </a:ext>
            </a:extLst>
          </p:cNvPr>
          <p:cNvSpPr/>
          <p:nvPr/>
        </p:nvSpPr>
        <p:spPr>
          <a:xfrm>
            <a:off x="3598087" y="2278662"/>
            <a:ext cx="1548376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libtock-rs</a:t>
            </a:r>
          </a:p>
        </p:txBody>
      </p:sp>
      <p:sp>
        <p:nvSpPr>
          <p:cNvPr id="91" name="Rounded Rectangle 96">
            <a:extLst>
              <a:ext uri="{FF2B5EF4-FFF2-40B4-BE49-F238E27FC236}">
                <a16:creationId xmlns:a16="http://schemas.microsoft.com/office/drawing/2014/main" id="{475313A1-B9F0-4206-9F50-B84F1C7EF3F9}"/>
              </a:ext>
            </a:extLst>
          </p:cNvPr>
          <p:cNvSpPr/>
          <p:nvPr/>
        </p:nvSpPr>
        <p:spPr>
          <a:xfrm>
            <a:off x="5292543" y="2275823"/>
            <a:ext cx="96232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2" name="Rounded Rectangle 97">
            <a:extLst>
              <a:ext uri="{FF2B5EF4-FFF2-40B4-BE49-F238E27FC236}">
                <a16:creationId xmlns:a16="http://schemas.microsoft.com/office/drawing/2014/main" id="{5ABD435F-70FC-4EC9-B594-505B6FEA092F}"/>
              </a:ext>
            </a:extLst>
          </p:cNvPr>
          <p:cNvSpPr/>
          <p:nvPr/>
        </p:nvSpPr>
        <p:spPr>
          <a:xfrm>
            <a:off x="6294776" y="2275823"/>
            <a:ext cx="89190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libnrf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4CE7CE-C095-41EE-88CD-A50B9F364E32}"/>
              </a:ext>
            </a:extLst>
          </p:cNvPr>
          <p:cNvSpPr txBox="1"/>
          <p:nvPr/>
        </p:nvSpPr>
        <p:spPr>
          <a:xfrm>
            <a:off x="63891" y="2319554"/>
            <a:ext cx="1763281" cy="3824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 dirty="0"/>
              <a:t>Syscall Interface</a:t>
            </a:r>
          </a:p>
        </p:txBody>
      </p:sp>
    </p:spTree>
    <p:extLst>
      <p:ext uri="{BB962C8B-B14F-4D97-AF65-F5344CB8AC3E}">
        <p14:creationId xmlns:p14="http://schemas.microsoft.com/office/powerpoint/2010/main" val="13825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46" grpId="0" animBg="1"/>
      <p:bldP spid="60" grpId="0"/>
      <p:bldP spid="61" grpId="0"/>
      <p:bldP spid="62" grpId="0" animBg="1"/>
      <p:bldP spid="63" grpId="0" animBg="1"/>
      <p:bldP spid="64" grpId="0" animBg="1"/>
      <p:bldP spid="67" grpId="0" animBg="1"/>
      <p:bldP spid="68" grpId="0" animBg="1"/>
      <p:bldP spid="69" grpId="0"/>
      <p:bldP spid="70" grpId="0" animBg="1"/>
      <p:bldP spid="83" grpId="0" animBg="1"/>
      <p:bldP spid="84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b="1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C6E5-7797-4AC7-A66C-407F4378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</a:t>
            </a:r>
            <a:r>
              <a:rPr lang="en-US" sz="2800" dirty="0"/>
              <a:t>(Huang, </a:t>
            </a:r>
            <a:r>
              <a:rPr lang="en-US" sz="2800" dirty="0" err="1"/>
              <a:t>Kuo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D502-E75B-4C28-A4F4-5A34BCF8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604574" cy="5029200"/>
          </a:xfrm>
        </p:spPr>
        <p:txBody>
          <a:bodyPr/>
          <a:lstStyle/>
          <a:p>
            <a:r>
              <a:rPr lang="en-US" dirty="0"/>
              <a:t>Goal: sense distance of human interactions</a:t>
            </a:r>
          </a:p>
          <a:p>
            <a:pPr lvl="1"/>
            <a:r>
              <a:rPr lang="en-US" dirty="0"/>
              <a:t>Real-time, high accuracy, deployable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Ultrasonic allows for low-power detection of nearby devices</a:t>
            </a:r>
          </a:p>
          <a:p>
            <a:pPr lvl="1"/>
            <a:r>
              <a:rPr lang="en-US" dirty="0"/>
              <a:t>Also provides directionality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 difference in arrival time of RF and Ultrasonic to determine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FDD1-42AD-4AC7-939E-BB0FE994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4D98-145C-40B4-A7A6-D251C7CE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92" y="835657"/>
            <a:ext cx="3258005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274B-87C5-435C-B2FB-C4A593B98C9F}"/>
              </a:ext>
            </a:extLst>
          </p:cNvPr>
          <p:cNvSpPr txBox="1"/>
          <p:nvPr/>
        </p:nvSpPr>
        <p:spPr>
          <a:xfrm>
            <a:off x="607595" y="6260068"/>
            <a:ext cx="699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https://lab11.eecs.berkeley.edu/content/pubs/huang14opo.pdf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41671-429E-4EF0-99A6-49713F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72" y="3437627"/>
            <a:ext cx="4101122" cy="17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5046-2B68-40F9-B63B-BC8BFDE6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</a:t>
            </a:r>
            <a:r>
              <a:rPr lang="en-US" sz="2800" dirty="0"/>
              <a:t>(Klugman, Adkins,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56D-F59D-49FA-A56D-C2352EE0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electric grid reliability in developing regions</a:t>
            </a:r>
          </a:p>
          <a:p>
            <a:r>
              <a:rPr lang="en-US" dirty="0"/>
              <a:t>“Access alone is insufficient. Reliability matters too.”</a:t>
            </a:r>
          </a:p>
          <a:p>
            <a:pPr lvl="1"/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Wall-powered sensor with battery-backup to detect outages and report over cellular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to collect measurements and</a:t>
            </a:r>
            <a:br>
              <a:rPr lang="en-US" dirty="0"/>
            </a:br>
            <a:r>
              <a:rPr lang="en-US" dirty="0"/>
              <a:t>cross-correlate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Create a team to manage the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1518-2BBF-4C43-BB92-8C223882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63B5-92EE-4486-933D-DF67953CC1CD}"/>
              </a:ext>
            </a:extLst>
          </p:cNvPr>
          <p:cNvSpPr txBox="1"/>
          <p:nvPr/>
        </p:nvSpPr>
        <p:spPr>
          <a:xfrm>
            <a:off x="607595" y="6352143"/>
            <a:ext cx="7125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https://lab11.eecs.berkeley.edu/content/pubs/klugman19scale.pdf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28189-AD15-4065-BA7F-9BE56B66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36" y="4493306"/>
            <a:ext cx="3474558" cy="1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9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haven’t we talked about?</a:t>
            </a:r>
          </a:p>
          <a:p>
            <a:pPr lvl="1"/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nRF52833</a:t>
            </a:r>
          </a:p>
          <a:p>
            <a:pPr lvl="1"/>
            <a:endParaRPr lang="en-US" dirty="0"/>
          </a:p>
          <a:p>
            <a:r>
              <a:rPr lang="en-US" dirty="0"/>
              <a:t>Sensing Systems Research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8729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1AC34-028D-4E90-AC68-6A2D69D5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4A44-5E93-4E4D-84E4-CCF294EB7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Bonus: Signpost</a:t>
            </a:r>
          </a:p>
          <a:p>
            <a:pPr marL="457200" lvl="1" indent="0">
              <a:buNone/>
            </a:pPr>
            <a:r>
              <a:rPr lang="en-US" dirty="0"/>
              <a:t>(Adkins, Ghena, Jackson, </a:t>
            </a:r>
            <a:r>
              <a:rPr lang="en-US" dirty="0" err="1"/>
              <a:t>Pannuto</a:t>
            </a:r>
            <a:r>
              <a:rPr lang="en-US" dirty="0"/>
              <a:t>, Rohrer, Campbell, Dutta)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D02FC1-8EA4-4947-A1BC-32E8B3F4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C5E10-1AFE-46D1-842D-68A7E4865FDA}"/>
              </a:ext>
            </a:extLst>
          </p:cNvPr>
          <p:cNvSpPr txBox="1"/>
          <p:nvPr/>
        </p:nvSpPr>
        <p:spPr>
          <a:xfrm>
            <a:off x="607595" y="5510965"/>
            <a:ext cx="7305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https://lab11.eecs.berkeley.edu/content/pubs/adkins18signpost.pdf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80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What things might we want to sense at the scale of a city?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fld id="{00000000-1234-1234-1234-123412341234}" type="slidenum">
              <a:rPr lang="en"/>
              <a:pPr>
                <a:buClr>
                  <a:srgbClr val="000000"/>
                </a:buClr>
                <a:buSzPts val="1100"/>
              </a:pPr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633" y="3405367"/>
            <a:ext cx="4096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Air quality monitoring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33" y="3559633"/>
            <a:ext cx="2817600" cy="280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100" y="1808500"/>
            <a:ext cx="3537987" cy="22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1616" t="4009" r="1616" b="3594"/>
          <a:stretch/>
        </p:blipFill>
        <p:spPr>
          <a:xfrm>
            <a:off x="332234" y="1719634"/>
            <a:ext cx="4259533" cy="24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6736" y="288567"/>
            <a:ext cx="2697901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 Cheng et al. AirCloud: a cloud-based air-quality monitoring system for everyone. 2014. 	[2] Purple Air. 2018.</a:t>
            </a:r>
            <a:endParaRPr sz="800"/>
          </a:p>
        </p:txBody>
      </p:sp>
      <p:sp>
        <p:nvSpPr>
          <p:cNvPr id="90" name="Google Shape;90;p16"/>
          <p:cNvSpPr txBox="1"/>
          <p:nvPr/>
        </p:nvSpPr>
        <p:spPr>
          <a:xfrm>
            <a:off x="47600" y="39191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1" name="Google Shape;91;p16"/>
          <p:cNvSpPr txBox="1"/>
          <p:nvPr/>
        </p:nvSpPr>
        <p:spPr>
          <a:xfrm>
            <a:off x="3069500" y="60820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5150633" y="18085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sp>
        <p:nvSpPr>
          <p:cNvPr id="93" name="Google Shape;93;p16"/>
          <p:cNvSpPr txBox="1"/>
          <p:nvPr/>
        </p:nvSpPr>
        <p:spPr>
          <a:xfrm>
            <a:off x="8429900" y="2885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67" y="4125800"/>
            <a:ext cx="5613867" cy="2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Audio detection, classification, and localization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66" y="1521133"/>
            <a:ext cx="4031833" cy="247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4" y="1799768"/>
            <a:ext cx="2905433" cy="34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9634" y="4199400"/>
            <a:ext cx="3032404" cy="22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25233" y="6431834"/>
            <a:ext cx="11961600" cy="37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[1] </a:t>
            </a:r>
            <a:r>
              <a:rPr lang="en" sz="800" dirty="0" err="1"/>
              <a:t>Girod</a:t>
            </a:r>
            <a:r>
              <a:rPr lang="en" sz="800" dirty="0"/>
              <a:t> et al. The Design and Implementation of a Self-Calibrating Distributed Acoustic Sensing Platform. 2006. 	[2] </a:t>
            </a:r>
            <a:r>
              <a:rPr lang="en" sz="800" dirty="0" err="1"/>
              <a:t>Lédeczi</a:t>
            </a:r>
            <a:r>
              <a:rPr lang="en" sz="800" dirty="0"/>
              <a:t> et al. Multiple Simultaneous Acoustic Source Localization in Urban Terrain. 2005.   [3] Sounds of New York City. 2016.</a:t>
            </a:r>
            <a:endParaRPr sz="800" dirty="0"/>
          </a:p>
          <a:p>
            <a:endParaRPr sz="800" dirty="0"/>
          </a:p>
        </p:txBody>
      </p:sp>
      <p:sp>
        <p:nvSpPr>
          <p:cNvPr id="105" name="Google Shape;105;p17"/>
          <p:cNvSpPr txBox="1"/>
          <p:nvPr/>
        </p:nvSpPr>
        <p:spPr>
          <a:xfrm>
            <a:off x="47600" y="4924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06" name="Google Shape;106;p17"/>
          <p:cNvSpPr txBox="1"/>
          <p:nvPr/>
        </p:nvSpPr>
        <p:spPr>
          <a:xfrm>
            <a:off x="3039100" y="61527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07" name="Google Shape;107;p17"/>
          <p:cNvSpPr txBox="1"/>
          <p:nvPr/>
        </p:nvSpPr>
        <p:spPr>
          <a:xfrm>
            <a:off x="7454400" y="3821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5301" y="1560167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66433" y="37391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[3]</a:t>
            </a:r>
            <a:endParaRPr sz="8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Traffic queue sensing and congestion control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 Sen et al. Kyun Queue: A Sensor Network System To Monitor Road Traffic Queues, 2012 </a:t>
            </a:r>
            <a:endParaRPr sz="800"/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856822" cy="5029200"/>
          </a:xfrm>
        </p:spPr>
        <p:txBody>
          <a:bodyPr/>
          <a:lstStyle/>
          <a:p>
            <a:r>
              <a:rPr lang="en-US" dirty="0"/>
              <a:t>Used almost all of this!</a:t>
            </a:r>
          </a:p>
          <a:p>
            <a:endParaRPr lang="en-US" dirty="0"/>
          </a:p>
          <a:p>
            <a:r>
              <a:rPr lang="en-US" dirty="0"/>
              <a:t>Remaining:</a:t>
            </a:r>
          </a:p>
          <a:p>
            <a:pPr lvl="1"/>
            <a:r>
              <a:rPr lang="en-US" dirty="0"/>
              <a:t>Batteries</a:t>
            </a:r>
          </a:p>
          <a:p>
            <a:pPr lvl="1"/>
            <a:r>
              <a:rPr lang="en-US" dirty="0"/>
              <a:t>Wireless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KL27Z I2C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Touch sensitive pads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Board overview 2.0">
            <a:extLst>
              <a:ext uri="{FF2B5EF4-FFF2-40B4-BE49-F238E27FC236}">
                <a16:creationId xmlns:a16="http://schemas.microsoft.com/office/drawing/2014/main" id="{DBA96C38-44D5-4FEE-94F8-1A9B103F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0253" y="228600"/>
            <a:ext cx="7730141" cy="61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165" y="3078565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1" y="5561823"/>
            <a:ext cx="4127500" cy="9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09" y="304230"/>
            <a:ext cx="4489425" cy="9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5" y="3250218"/>
            <a:ext cx="41275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382734"/>
            <a:ext cx="4762501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7935" y="4586233"/>
            <a:ext cx="1785900" cy="231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65" y="3250232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3607" y="2765234"/>
            <a:ext cx="2190227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529" y="-75087"/>
            <a:ext cx="3419433" cy="341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95" y="107389"/>
            <a:ext cx="2857500" cy="115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4554" y="1761301"/>
            <a:ext cx="3144279" cy="82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30484" y="1953136"/>
            <a:ext cx="1850933" cy="43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5">
            <a:alphaModFix/>
          </a:blip>
          <a:srcRect t="24615" b="24314"/>
          <a:stretch/>
        </p:blipFill>
        <p:spPr>
          <a:xfrm>
            <a:off x="171768" y="1667237"/>
            <a:ext cx="2311833" cy="118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1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57" y="2594433"/>
            <a:ext cx="3093977" cy="231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l="21718" t="4009" r="1617" b="3594"/>
          <a:stretch/>
        </p:blipFill>
        <p:spPr>
          <a:xfrm>
            <a:off x="772001" y="2614333"/>
            <a:ext cx="3093967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133" y="2594436"/>
            <a:ext cx="3339168" cy="231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1984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/>
              <a:t>Air Quality Monitoring</a:t>
            </a:r>
            <a:endParaRPr sz="3200" dirty="0"/>
          </a:p>
        </p:txBody>
      </p:sp>
      <p:sp>
        <p:nvSpPr>
          <p:cNvPr id="151" name="Google Shape;151;p20"/>
          <p:cNvSpPr txBox="1"/>
          <p:nvPr/>
        </p:nvSpPr>
        <p:spPr>
          <a:xfrm>
            <a:off x="4436033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Urban Noise Classification</a:t>
            </a:r>
            <a:endParaRPr sz="3200"/>
          </a:p>
        </p:txBody>
      </p:sp>
      <p:sp>
        <p:nvSpPr>
          <p:cNvPr id="152" name="Google Shape;152;p20"/>
          <p:cNvSpPr txBox="1"/>
          <p:nvPr/>
        </p:nvSpPr>
        <p:spPr>
          <a:xfrm>
            <a:off x="8222717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Traffic Queue Sensing</a:t>
            </a:r>
            <a:endParaRPr sz="3200"/>
          </a:p>
        </p:txBody>
      </p:sp>
      <p:sp>
        <p:nvSpPr>
          <p:cNvPr id="153" name="Google Shape;153;p20"/>
          <p:cNvSpPr txBox="1"/>
          <p:nvPr/>
        </p:nvSpPr>
        <p:spPr>
          <a:xfrm>
            <a:off x="-25233" y="6525767"/>
            <a:ext cx="10656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</a:rPr>
              <a:t>[1] Cheng et al. AirCloud: a cloud-based air-quality monitoring system for everyone. 2014.   [2] Sounds of New Your City. 2016.   </a:t>
            </a:r>
            <a:r>
              <a:rPr lang="en" sz="800"/>
              <a:t>[3] Sen et al. Kyun Queue: A Sensor Network System To Monitor Road Traffic Queues, 2012 </a:t>
            </a:r>
            <a:endParaRPr sz="800"/>
          </a:p>
        </p:txBody>
      </p:sp>
      <p:sp>
        <p:nvSpPr>
          <p:cNvPr id="154" name="Google Shape;154;p20"/>
          <p:cNvSpPr txBox="1"/>
          <p:nvPr/>
        </p:nvSpPr>
        <p:spPr>
          <a:xfrm>
            <a:off x="404000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55" name="Google Shape;155;p20"/>
          <p:cNvSpPr txBox="1"/>
          <p:nvPr/>
        </p:nvSpPr>
        <p:spPr>
          <a:xfrm>
            <a:off x="4154867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sp>
        <p:nvSpPr>
          <p:cNvPr id="156" name="Google Shape;156;p20"/>
          <p:cNvSpPr txBox="1"/>
          <p:nvPr/>
        </p:nvSpPr>
        <p:spPr>
          <a:xfrm>
            <a:off x="7788733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[3]</a:t>
            </a:r>
            <a:endParaRPr sz="800"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52</a:t>
            </a:fld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865867" y="5205233"/>
            <a:ext cx="9395200" cy="1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Lots of interesting applications and interested parties.</a:t>
            </a:r>
            <a:br>
              <a:rPr lang="en" sz="2400" dirty="0"/>
            </a:br>
            <a:r>
              <a:rPr lang="en" sz="2400" dirty="0"/>
              <a:t>But let’s look at the process of actually creating and deploying an application.</a:t>
            </a:r>
            <a:endParaRPr sz="2400" dirty="0"/>
          </a:p>
        </p:txBody>
      </p:sp>
      <p:sp>
        <p:nvSpPr>
          <p:cNvPr id="14" name="Google Shape;173;p21">
            <a:extLst>
              <a:ext uri="{FF2B5EF4-FFF2-40B4-BE49-F238E27FC236}">
                <a16:creationId xmlns:a16="http://schemas.microsoft.com/office/drawing/2014/main" id="{EA3096D7-FE0A-9C44-A7B6-63E089422DD1}"/>
              </a:ext>
            </a:extLst>
          </p:cNvPr>
          <p:cNvSpPr/>
          <p:nvPr/>
        </p:nvSpPr>
        <p:spPr>
          <a:xfrm>
            <a:off x="7676700" y="925467"/>
            <a:ext cx="4164800" cy="424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182" name="Google Shape;182;p22"/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193" name="Google Shape;193;p23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 Driver</a:t>
            </a:r>
            <a:endParaRPr sz="2400"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1" name="Google Shape;182;p22">
            <a:extLst>
              <a:ext uri="{FF2B5EF4-FFF2-40B4-BE49-F238E27FC236}">
                <a16:creationId xmlns:a16="http://schemas.microsoft.com/office/drawing/2014/main" id="{C2D31A0E-B146-3942-ABBD-76C766A027C5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206" name="Google Shape;206;p24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 Driver</a:t>
            </a:r>
            <a:endParaRPr sz="2400"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</a:t>
            </a:r>
            <a:endParaRPr sz="2400"/>
          </a:p>
        </p:txBody>
      </p:sp>
      <p:sp>
        <p:nvSpPr>
          <p:cNvPr id="210" name="Google Shape;210;p24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 Driver</a:t>
            </a:r>
            <a:endParaRPr sz="240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5" name="Google Shape;182;p22">
            <a:extLst>
              <a:ext uri="{FF2B5EF4-FFF2-40B4-BE49-F238E27FC236}">
                <a16:creationId xmlns:a16="http://schemas.microsoft.com/office/drawing/2014/main" id="{D2CDF2D3-7243-ED4F-9C16-18F72954F4E9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223" name="Google Shape;223;p25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 Driver</a:t>
            </a:r>
            <a:endParaRPr sz="2400"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</a:t>
            </a:r>
            <a:endParaRPr sz="2400"/>
          </a:p>
        </p:txBody>
      </p:sp>
      <p:sp>
        <p:nvSpPr>
          <p:cNvPr id="227" name="Google Shape;227;p25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 Driver</a:t>
            </a:r>
            <a:endParaRPr sz="2400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Sustainable Power</a:t>
            </a:r>
            <a:endParaRPr sz="2400"/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9" name="Google Shape;182;p22">
            <a:extLst>
              <a:ext uri="{FF2B5EF4-FFF2-40B4-BE49-F238E27FC236}">
                <a16:creationId xmlns:a16="http://schemas.microsoft.com/office/drawing/2014/main" id="{7AF9A7C3-D1FD-9D43-9BA7-69E17589A6A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244" name="Google Shape;244;p26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 Driver</a:t>
            </a:r>
            <a:endParaRPr sz="2400"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</a:t>
            </a:r>
            <a:endParaRPr sz="2400"/>
          </a:p>
        </p:txBody>
      </p:sp>
      <p:sp>
        <p:nvSpPr>
          <p:cNvPr id="248" name="Google Shape;248;p26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 Driver</a:t>
            </a:r>
            <a:endParaRPr sz="240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Sustainable Power</a:t>
            </a:r>
            <a:endParaRPr sz="2400"/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Weatherproof Casing</a:t>
            </a:r>
            <a:endParaRPr sz="2400"/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1" name="Google Shape;182;p22">
            <a:extLst>
              <a:ext uri="{FF2B5EF4-FFF2-40B4-BE49-F238E27FC236}">
                <a16:creationId xmlns:a16="http://schemas.microsoft.com/office/drawing/2014/main" id="{2C9DDFDD-EDA0-604A-A4A0-D02CD85E5A67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267" name="Google Shape;267;p27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Networking Driver</a:t>
            </a:r>
            <a:endParaRPr sz="2400"/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</a:t>
            </a:r>
            <a:endParaRPr sz="2400"/>
          </a:p>
        </p:txBody>
      </p:sp>
      <p:sp>
        <p:nvSpPr>
          <p:cNvPr id="271" name="Google Shape;271;p27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Storage Driver</a:t>
            </a:r>
            <a:endParaRPr sz="240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2276" y="3743798"/>
            <a:ext cx="1291993" cy="11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Deploy</a:t>
            </a:r>
            <a:endParaRPr sz="2400"/>
          </a:p>
        </p:txBody>
      </p:sp>
      <p:sp>
        <p:nvSpPr>
          <p:cNvPr id="275" name="Google Shape;275;p27"/>
          <p:cNvSpPr txBox="1"/>
          <p:nvPr/>
        </p:nvSpPr>
        <p:spPr>
          <a:xfrm>
            <a:off x="9314567" y="463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9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Sustainable Power</a:t>
            </a:r>
            <a:endParaRPr sz="2400"/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Weatherproof Casing</a:t>
            </a:r>
            <a:endParaRPr sz="24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4" name="Google Shape;182;p22">
            <a:extLst>
              <a:ext uri="{FF2B5EF4-FFF2-40B4-BE49-F238E27FC236}">
                <a16:creationId xmlns:a16="http://schemas.microsoft.com/office/drawing/2014/main" id="{DB9E5E46-2668-0540-96F5-62EB653BD85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[1] </a:t>
            </a:r>
            <a:r>
              <a:rPr lang="en" sz="800" dirty="0"/>
              <a:t> Sen et al. </a:t>
            </a:r>
            <a:r>
              <a:rPr lang="en" sz="800" dirty="0" err="1"/>
              <a:t>Kyun</a:t>
            </a:r>
            <a:r>
              <a:rPr lang="en" sz="800" dirty="0"/>
              <a:t> Queue: A Sensor Network System To Monitor Road Traffic Queues, 2012 </a:t>
            </a:r>
            <a:endParaRPr sz="8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 Driver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 Driver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Deploy</a:t>
            </a:r>
            <a:endParaRPr sz="2400"/>
          </a:p>
        </p:txBody>
      </p:sp>
      <p:sp>
        <p:nvSpPr>
          <p:cNvPr id="298" name="Google Shape;298;p28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/>
              <a:t> Sounds of New York City. 2016</a:t>
            </a:r>
            <a:endParaRPr sz="800"/>
          </a:p>
        </p:txBody>
      </p:sp>
      <p:sp>
        <p:nvSpPr>
          <p:cNvPr id="299" name="Google Shape;299;p28"/>
          <p:cNvSpPr txBox="1"/>
          <p:nvPr/>
        </p:nvSpPr>
        <p:spPr>
          <a:xfrm>
            <a:off x="9414033" y="46847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Weatherproof Casing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367" y="1436018"/>
            <a:ext cx="1994100" cy="14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10">
            <a:alphaModFix/>
          </a:blip>
          <a:srcRect l="28160" t="4783" r="34782" b="55086"/>
          <a:stretch/>
        </p:blipFill>
        <p:spPr>
          <a:xfrm>
            <a:off x="9953167" y="3365501"/>
            <a:ext cx="1440733" cy="104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10">
            <a:alphaModFix/>
          </a:blip>
          <a:srcRect l="28467" t="62763" r="34474" b="-2893"/>
          <a:stretch/>
        </p:blipFill>
        <p:spPr>
          <a:xfrm>
            <a:off x="9653467" y="4015751"/>
            <a:ext cx="1440733" cy="104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2237200" y="26448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69B9-2F5B-4056-ACDC-8B675F45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</a:t>
            </a:r>
            <a:r>
              <a:rPr lang="en-US" dirty="0" err="1"/>
              <a:t>Microbit</a:t>
            </a:r>
            <a:r>
              <a:rPr lang="en-US" dirty="0"/>
              <a:t>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89CE-81D6-4884-A628-7B9C9FAC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00D13-E276-47C6-B7F8-CB9F89A1D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55" y="1143000"/>
            <a:ext cx="8494547" cy="49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146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 Driver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Deploy</a:t>
            </a:r>
            <a:endParaRPr sz="2400"/>
          </a:p>
        </p:txBody>
      </p:sp>
      <p:sp>
        <p:nvSpPr>
          <p:cNvPr id="325" name="Google Shape;325;p29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/>
              <a:t> Purple Air. 2018</a:t>
            </a:r>
            <a:endParaRPr sz="800"/>
          </a:p>
        </p:txBody>
      </p:sp>
      <p:sp>
        <p:nvSpPr>
          <p:cNvPr id="326" name="Google Shape;326;p29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Weatherproof Casing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 Driver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Signpost Enables City-Scale Sensing</a:t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737417" y="4109884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345" name="Google Shape;345;p30"/>
          <p:cNvSpPr txBox="1"/>
          <p:nvPr/>
        </p:nvSpPr>
        <p:spPr>
          <a:xfrm>
            <a:off x="9411367" y="41099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Deploy</a:t>
            </a:r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/>
              <a:t> Purple Air. 2018.</a:t>
            </a:r>
            <a:endParaRPr sz="800"/>
          </a:p>
        </p:txBody>
      </p:sp>
      <p:sp>
        <p:nvSpPr>
          <p:cNvPr id="347" name="Google Shape;347;p30"/>
          <p:cNvSpPr txBox="1"/>
          <p:nvPr/>
        </p:nvSpPr>
        <p:spPr>
          <a:xfrm>
            <a:off x="8984433" y="390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348" name="Google Shape;348;p30"/>
          <p:cNvSpPr txBox="1"/>
          <p:nvPr/>
        </p:nvSpPr>
        <p:spPr>
          <a:xfrm>
            <a:off x="854167" y="379801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36" y="2653584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464" y="26714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l="26287" t="6770" r="20021" b="35011"/>
          <a:stretch/>
        </p:blipFill>
        <p:spPr>
          <a:xfrm>
            <a:off x="5381533" y="1824000"/>
            <a:ext cx="2096400" cy="34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4559451" y="5309751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Integrate with Signpost</a:t>
            </a:r>
            <a:endParaRPr sz="2400"/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1DC76-03E1-3947-B619-71429CA8CD73}"/>
              </a:ext>
            </a:extLst>
          </p:cNvPr>
          <p:cNvSpPr/>
          <p:nvPr/>
        </p:nvSpPr>
        <p:spPr>
          <a:xfrm>
            <a:off x="333732" y="5929777"/>
            <a:ext cx="10217389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4"/>
            <a:r>
              <a:rPr lang="en-US" sz="1467" dirty="0"/>
              <a:t>Joshua Adkins, </a:t>
            </a:r>
            <a:r>
              <a:rPr lang="en-US" sz="1467" b="1" dirty="0"/>
              <a:t>Branden Ghena</a:t>
            </a:r>
            <a:r>
              <a:rPr lang="en-US" sz="1467" dirty="0"/>
              <a:t>, Neal Jackson, Pat Pannuto, Samuel Rohrer, Bradford Campbell, and Prabal Dutta</a:t>
            </a:r>
            <a:br>
              <a:rPr lang="en-US" sz="1467" dirty="0"/>
            </a:br>
            <a:r>
              <a:rPr lang="en-US" sz="1467" dirty="0"/>
              <a:t>”The Signpost Platform for City-Scale Sensing."</a:t>
            </a:r>
            <a:r>
              <a:rPr lang="en-US" sz="1467" i="1" dirty="0"/>
              <a:t> IPSN’18</a:t>
            </a:r>
            <a:endParaRPr lang="en-US" sz="1467" b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sz="1600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62</a:t>
            </a:fld>
            <a:endParaRPr lang="en-US" sz="1600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526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8183867" y="2813267"/>
            <a:ext cx="244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 Driver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 Driver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Deploy</a:t>
            </a:r>
            <a:endParaRPr sz="2400"/>
          </a:p>
        </p:txBody>
      </p:sp>
      <p:sp>
        <p:nvSpPr>
          <p:cNvPr id="374" name="Google Shape;374;p32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>
                <a:solidFill>
                  <a:schemeClr val="dk1"/>
                </a:solidFill>
              </a:rPr>
              <a:t>[1] </a:t>
            </a:r>
            <a:r>
              <a:rPr lang="en" sz="800"/>
              <a:t> Purple Air. 2018</a:t>
            </a:r>
            <a:endParaRPr sz="800"/>
          </a:p>
        </p:txBody>
      </p:sp>
      <p:sp>
        <p:nvSpPr>
          <p:cNvPr id="375" name="Google Shape;375;p32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Weatherproof Casing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4"/>
          <p:cNvGraphicFramePr/>
          <p:nvPr/>
        </p:nvGraphicFramePr>
        <p:xfrm>
          <a:off x="146267" y="903993"/>
          <a:ext cx="11364064" cy="5865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8167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Deployment</a:t>
                      </a:r>
                      <a:endParaRPr sz="1600"/>
                    </a:p>
                  </a:txBody>
                  <a:tcPr marL="121900" marR="121900" marT="121900" marB="121900" anchor="ctr"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Services Needed</a:t>
                      </a:r>
                      <a:endParaRPr sz="1600"/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Power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Networking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Processing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Storage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Time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Synch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Location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Caraoke </a:t>
                      </a:r>
                      <a:r>
                        <a:rPr lang="en" sz="1100"/>
                        <a:t>[3]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Bouillet et al. </a:t>
                      </a:r>
                      <a:r>
                        <a:rPr lang="en" sz="1100"/>
                        <a:t>[4]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Aircloud </a:t>
                      </a:r>
                      <a:r>
                        <a:rPr lang="en" sz="1100"/>
                        <a:t>[5]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Girod et al. </a:t>
                      </a:r>
                      <a:r>
                        <a:rPr lang="en" sz="1100"/>
                        <a:t>[6]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Ledeczi et al. </a:t>
                      </a:r>
                      <a:r>
                        <a:rPr lang="en" sz="1100"/>
                        <a:t>[7]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SenseFlow </a:t>
                      </a:r>
                      <a:r>
                        <a:rPr lang="en" sz="1100"/>
                        <a:t>[8]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Argos </a:t>
                      </a:r>
                      <a:r>
                        <a:rPr lang="en" sz="1100"/>
                        <a:t>[9]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SONYC </a:t>
                      </a:r>
                      <a:r>
                        <a:rPr lang="en" sz="1100"/>
                        <a:t>[1]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Kyun Queue </a:t>
                      </a:r>
                      <a:r>
                        <a:rPr lang="en" sz="1100"/>
                        <a:t>[10]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Micronet </a:t>
                      </a:r>
                      <a:r>
                        <a:rPr lang="en" sz="1100"/>
                        <a:t>[11]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7" name="Google Shape;417;p34"/>
          <p:cNvSpPr txBox="1"/>
          <p:nvPr/>
        </p:nvSpPr>
        <p:spPr>
          <a:xfrm>
            <a:off x="2548033" y="47467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Higher power/linux class processing</a:t>
            </a:r>
            <a:endParaRPr sz="2400" b="1"/>
          </a:p>
        </p:txBody>
      </p:sp>
      <p:cxnSp>
        <p:nvCxnSpPr>
          <p:cNvPr id="418" name="Google Shape;418;p34"/>
          <p:cNvCxnSpPr/>
          <p:nvPr/>
        </p:nvCxnSpPr>
        <p:spPr>
          <a:xfrm>
            <a:off x="4766767" y="771233"/>
            <a:ext cx="6288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4"/>
          <p:cNvSpPr txBox="1"/>
          <p:nvPr/>
        </p:nvSpPr>
        <p:spPr>
          <a:xfrm>
            <a:off x="8175033" y="35600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Can be provided with a GPS</a:t>
            </a:r>
            <a:endParaRPr sz="2400" b="1"/>
          </a:p>
        </p:txBody>
      </p:sp>
      <p:cxnSp>
        <p:nvCxnSpPr>
          <p:cNvPr id="420" name="Google Shape;420;p34"/>
          <p:cNvCxnSpPr/>
          <p:nvPr/>
        </p:nvCxnSpPr>
        <p:spPr>
          <a:xfrm flipH="1">
            <a:off x="8478167" y="732033"/>
            <a:ext cx="357600" cy="6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4"/>
          <p:cNvCxnSpPr/>
          <p:nvPr/>
        </p:nvCxnSpPr>
        <p:spPr>
          <a:xfrm>
            <a:off x="9381567" y="759367"/>
            <a:ext cx="6400" cy="6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10069733" y="711900"/>
            <a:ext cx="616800" cy="6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Software abstraction through a single interface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520" name="Google Shape;520;p38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8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9" name="Google Shape;529;p38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Sensor</a:t>
            </a:r>
            <a:endParaRPr sz="2400"/>
          </a:p>
        </p:txBody>
      </p:sp>
      <p:sp>
        <p:nvSpPr>
          <p:cNvPr id="530" name="Google Shape;530;p38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Platform</a:t>
            </a:r>
            <a:endParaRPr sz="2400"/>
          </a:p>
        </p:txBody>
      </p:sp>
      <p:pic>
        <p:nvPicPr>
          <p:cNvPr id="531" name="Google Shape;53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GPS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High Performance Processing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35" name="Google Shape;535;p38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8"/>
          <p:cNvCxnSpPr/>
          <p:nvPr/>
        </p:nvCxnSpPr>
        <p:spPr>
          <a:xfrm>
            <a:off x="3586933" y="40893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7" name="Google Shape;537;p38"/>
          <p:cNvSpPr txBox="1"/>
          <p:nvPr/>
        </p:nvSpPr>
        <p:spPr>
          <a:xfrm>
            <a:off x="3896967" y="37192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Platform Interface</a:t>
            </a:r>
            <a:endParaRPr sz="1600" b="1"/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4440" y="3467734"/>
            <a:ext cx="942133" cy="8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8"/>
          <p:cNvSpPr txBox="1"/>
          <p:nvPr/>
        </p:nvSpPr>
        <p:spPr>
          <a:xfrm>
            <a:off x="5246884" y="416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Platform Controller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540" name="Google Shape;540;p38"/>
          <p:cNvCxnSpPr/>
          <p:nvPr/>
        </p:nvCxnSpPr>
        <p:spPr>
          <a:xfrm rot="10800000" flipH="1">
            <a:off x="6596967" y="3464567"/>
            <a:ext cx="557600" cy="1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1" name="Google Shape;541;p38"/>
          <p:cNvCxnSpPr/>
          <p:nvPr/>
        </p:nvCxnSpPr>
        <p:spPr>
          <a:xfrm rot="10800000" flipH="1">
            <a:off x="6800167" y="3559367"/>
            <a:ext cx="22884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2" name="Google Shape;542;p38"/>
          <p:cNvCxnSpPr/>
          <p:nvPr/>
        </p:nvCxnSpPr>
        <p:spPr>
          <a:xfrm>
            <a:off x="6798667" y="4034133"/>
            <a:ext cx="3417200" cy="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6774933" y="4259567"/>
            <a:ext cx="2574800" cy="6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4" name="Google Shape;544;p38"/>
          <p:cNvSpPr txBox="1"/>
          <p:nvPr/>
        </p:nvSpPr>
        <p:spPr>
          <a:xfrm>
            <a:off x="1326467" y="5408500"/>
            <a:ext cx="3063600" cy="11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 - Ubiquitous</a:t>
            </a:r>
            <a:endParaRPr sz="2400"/>
          </a:p>
          <a:p>
            <a:r>
              <a:rPr lang="en" sz="2400"/>
              <a:t> - Easy to adapt/implement</a:t>
            </a:r>
            <a:endParaRPr sz="2400"/>
          </a:p>
          <a:p>
            <a:r>
              <a:rPr lang="en" sz="2400"/>
              <a:t> - Physically pluggable</a:t>
            </a:r>
            <a:endParaRPr sz="2400"/>
          </a:p>
        </p:txBody>
      </p:sp>
      <p:cxnSp>
        <p:nvCxnSpPr>
          <p:cNvPr id="545" name="Google Shape;545;p38"/>
          <p:cNvCxnSpPr/>
          <p:nvPr/>
        </p:nvCxnSpPr>
        <p:spPr>
          <a:xfrm flipH="1">
            <a:off x="3951000" y="4342600"/>
            <a:ext cx="356000" cy="10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Abstracting away functionality </a:t>
            </a: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5920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pic>
        <p:nvPicPr>
          <p:cNvPr id="393" name="Google Shape;3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940" y="28210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5034933" y="35826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6870533" y="3582667"/>
            <a:ext cx="213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 Driver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396" name="Google Shape;3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589" y="2794618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8567" y="2424934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3"/>
          <p:cNvSpPr txBox="1"/>
          <p:nvPr/>
        </p:nvSpPr>
        <p:spPr>
          <a:xfrm>
            <a:off x="9155133" y="3597951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10286067" y="3597951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 Driver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100" y="44625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7079234" y="44570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791" y="52990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5913751" y="57531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5500" y="4566701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/>
          <p:nvPr/>
        </p:nvSpPr>
        <p:spPr>
          <a:xfrm>
            <a:off x="8572252" y="5711567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Weatherproof Casing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78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33"/>
          <p:cNvCxnSpPr/>
          <p:nvPr/>
        </p:nvCxnSpPr>
        <p:spPr>
          <a:xfrm>
            <a:off x="48765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8" name="Google Shape;408;p33"/>
          <p:cNvSpPr txBox="1"/>
          <p:nvPr/>
        </p:nvSpPr>
        <p:spPr>
          <a:xfrm>
            <a:off x="9048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Sensor</a:t>
            </a:r>
            <a:endParaRPr sz="2400"/>
          </a:p>
        </p:txBody>
      </p:sp>
      <p:sp>
        <p:nvSpPr>
          <p:cNvPr id="409" name="Google Shape;409;p33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Platform</a:t>
            </a:r>
            <a:endParaRPr sz="2400"/>
          </a:p>
        </p:txBody>
      </p:sp>
      <p:pic>
        <p:nvPicPr>
          <p:cNvPr id="410" name="Google Shape;410;p33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5912834" y="1861951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hardware abstraction is not sufficient</a:t>
            </a:r>
            <a:endParaRPr/>
          </a:p>
        </p:txBody>
      </p:sp>
      <p:sp>
        <p:nvSpPr>
          <p:cNvPr id="429" name="Google Shape;429;p35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430" name="Google Shape;430;p35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31" name="Google Shape;4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33" name="Google Shape;4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5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5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9" name="Google Shape;439;p35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Sensor</a:t>
            </a:r>
            <a:endParaRPr sz="2400"/>
          </a:p>
        </p:txBody>
      </p:sp>
      <p:sp>
        <p:nvSpPr>
          <p:cNvPr id="440" name="Google Shape;440;p35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Platform</a:t>
            </a:r>
            <a:endParaRPr sz="2400"/>
          </a:p>
        </p:txBody>
      </p:sp>
      <p:pic>
        <p:nvPicPr>
          <p:cNvPr id="441" name="Google Shape;441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5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GPS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High Performance Processing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45" name="Google Shape;445;p35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36"/>
          <p:cNvCxnSpPr/>
          <p:nvPr/>
        </p:nvCxnSpPr>
        <p:spPr>
          <a:xfrm>
            <a:off x="3586933" y="27171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hardware abstraction is not sufficient</a:t>
            </a:r>
            <a:endParaRPr/>
          </a:p>
        </p:txBody>
      </p:sp>
      <p:sp>
        <p:nvSpPr>
          <p:cNvPr id="453" name="Google Shape;453;p36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454" name="Google Shape;454;p36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6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57" name="Google Shape;4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6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61" name="Google Shape;46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36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63" name="Google Shape;463;p36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Sensor</a:t>
            </a:r>
            <a:endParaRPr sz="2400"/>
          </a:p>
        </p:txBody>
      </p:sp>
      <p:sp>
        <p:nvSpPr>
          <p:cNvPr id="464" name="Google Shape;464;p36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Platform</a:t>
            </a:r>
            <a:endParaRPr sz="2400"/>
          </a:p>
        </p:txBody>
      </p:sp>
      <p:pic>
        <p:nvPicPr>
          <p:cNvPr id="465" name="Google Shape;46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6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GPS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67" name="Google Shape;46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6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High Performance Processing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69" name="Google Shape;469;p36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730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6"/>
          <p:cNvSpPr txBox="1"/>
          <p:nvPr/>
        </p:nvSpPr>
        <p:spPr>
          <a:xfrm>
            <a:off x="3896967" y="23581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Networking Interface</a:t>
            </a:r>
            <a:endParaRPr sz="1600" b="1"/>
          </a:p>
        </p:txBody>
      </p:sp>
      <p:cxnSp>
        <p:nvCxnSpPr>
          <p:cNvPr id="471" name="Google Shape;471;p36"/>
          <p:cNvCxnSpPr/>
          <p:nvPr/>
        </p:nvCxnSpPr>
        <p:spPr>
          <a:xfrm>
            <a:off x="3586933" y="33781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2" name="Google Shape;472;p36"/>
          <p:cNvCxnSpPr/>
          <p:nvPr/>
        </p:nvCxnSpPr>
        <p:spPr>
          <a:xfrm>
            <a:off x="3587767" y="40994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73" name="Google Shape;473;p36"/>
          <p:cNvCxnSpPr/>
          <p:nvPr/>
        </p:nvCxnSpPr>
        <p:spPr>
          <a:xfrm>
            <a:off x="3586933" y="4901467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4" name="Google Shape;474;p36"/>
          <p:cNvSpPr txBox="1"/>
          <p:nvPr/>
        </p:nvSpPr>
        <p:spPr>
          <a:xfrm>
            <a:off x="3896967" y="30080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Storage Interface</a:t>
            </a:r>
            <a:endParaRPr sz="1600" b="1"/>
          </a:p>
        </p:txBody>
      </p:sp>
      <p:sp>
        <p:nvSpPr>
          <p:cNvPr id="475" name="Google Shape;475;p36"/>
          <p:cNvSpPr txBox="1"/>
          <p:nvPr/>
        </p:nvSpPr>
        <p:spPr>
          <a:xfrm>
            <a:off x="3896967" y="37293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Processing Interface</a:t>
            </a:r>
            <a:endParaRPr sz="1600" b="1"/>
          </a:p>
        </p:txBody>
      </p:sp>
      <p:sp>
        <p:nvSpPr>
          <p:cNvPr id="476" name="Google Shape;476;p36"/>
          <p:cNvSpPr txBox="1"/>
          <p:nvPr/>
        </p:nvSpPr>
        <p:spPr>
          <a:xfrm>
            <a:off x="3896967" y="4531451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GPS Interface</a:t>
            </a:r>
            <a:endParaRPr sz="1600" b="1"/>
          </a:p>
        </p:txBody>
      </p:sp>
      <p:pic>
        <p:nvPicPr>
          <p:cNvPr id="477" name="Google Shape;47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340" y="4901468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7340" y="5104668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65340" y="5307868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20756" y="5519501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6"/>
          <p:cNvSpPr txBox="1"/>
          <p:nvPr/>
        </p:nvSpPr>
        <p:spPr>
          <a:xfrm>
            <a:off x="-245467" y="6366400"/>
            <a:ext cx="481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Multiple Interfaces = Multiple Drivers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82" name="Google Shape;482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Software abstraction through a single interface</a:t>
            </a:r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Sensing Hypothesis/Hardware</a:t>
            </a:r>
            <a:endParaRPr sz="2400"/>
          </a:p>
        </p:txBody>
      </p:sp>
      <p:sp>
        <p:nvSpPr>
          <p:cNvPr id="489" name="Google Shape;489;p37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Networking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Storage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92" name="Google Shape;4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7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Sustainable Power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496" name="Google Shape;49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37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8" name="Google Shape;498;p37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Sensor</a:t>
            </a:r>
            <a:endParaRPr sz="2400"/>
          </a:p>
        </p:txBody>
      </p:sp>
      <p:sp>
        <p:nvSpPr>
          <p:cNvPr id="499" name="Google Shape;499;p37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Platform</a:t>
            </a:r>
            <a:endParaRPr sz="2400"/>
          </a:p>
        </p:txBody>
      </p:sp>
      <p:pic>
        <p:nvPicPr>
          <p:cNvPr id="500" name="Google Shape;50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7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GPS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High Performance Processing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04" name="Google Shape;504;p37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37"/>
          <p:cNvCxnSpPr/>
          <p:nvPr/>
        </p:nvCxnSpPr>
        <p:spPr>
          <a:xfrm>
            <a:off x="3586933" y="40893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06" name="Google Shape;506;p37"/>
          <p:cNvSpPr txBox="1"/>
          <p:nvPr/>
        </p:nvSpPr>
        <p:spPr>
          <a:xfrm>
            <a:off x="3896967" y="37192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600" b="1"/>
              <a:t>Platform Interface</a:t>
            </a:r>
            <a:endParaRPr sz="1600" b="1"/>
          </a:p>
        </p:txBody>
      </p:sp>
      <p:pic>
        <p:nvPicPr>
          <p:cNvPr id="507" name="Google Shape;50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4440" y="3467734"/>
            <a:ext cx="942133" cy="8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7"/>
          <p:cNvSpPr txBox="1"/>
          <p:nvPr/>
        </p:nvSpPr>
        <p:spPr>
          <a:xfrm>
            <a:off x="5246884" y="416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Platform Controller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509" name="Google Shape;509;p37"/>
          <p:cNvCxnSpPr/>
          <p:nvPr/>
        </p:nvCxnSpPr>
        <p:spPr>
          <a:xfrm rot="10800000" flipH="1">
            <a:off x="6596967" y="3464567"/>
            <a:ext cx="557600" cy="1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10" name="Google Shape;510;p37"/>
          <p:cNvCxnSpPr/>
          <p:nvPr/>
        </p:nvCxnSpPr>
        <p:spPr>
          <a:xfrm rot="10800000" flipH="1">
            <a:off x="6800167" y="3559367"/>
            <a:ext cx="22884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11" name="Google Shape;511;p37"/>
          <p:cNvCxnSpPr/>
          <p:nvPr/>
        </p:nvCxnSpPr>
        <p:spPr>
          <a:xfrm>
            <a:off x="6798667" y="4034133"/>
            <a:ext cx="3417200" cy="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12" name="Google Shape;512;p37"/>
          <p:cNvCxnSpPr/>
          <p:nvPr/>
        </p:nvCxnSpPr>
        <p:spPr>
          <a:xfrm>
            <a:off x="6774933" y="4259567"/>
            <a:ext cx="2574800" cy="6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13" name="Google Shape;513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43E59-BF9A-46B6-A2FC-23206B5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 I2C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E9E5A-0166-46E4-A41C-0E18B386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information</a:t>
            </a:r>
          </a:p>
          <a:p>
            <a:pPr lvl="1"/>
            <a:r>
              <a:rPr lang="en-US" dirty="0"/>
              <a:t>Version of board and JTAG firmware</a:t>
            </a:r>
          </a:p>
          <a:p>
            <a:pPr lvl="1"/>
            <a:r>
              <a:rPr lang="en-US" dirty="0"/>
              <a:t>Power state of board</a:t>
            </a:r>
          </a:p>
          <a:p>
            <a:pPr lvl="2"/>
            <a:r>
              <a:rPr lang="en-US" dirty="0"/>
              <a:t>USB, Battery, both</a:t>
            </a:r>
          </a:p>
          <a:p>
            <a:pPr lvl="2"/>
            <a:r>
              <a:rPr lang="en-US" dirty="0"/>
              <a:t>Voltage values for battery and VIN</a:t>
            </a:r>
          </a:p>
          <a:p>
            <a:pPr lvl="1"/>
            <a:r>
              <a:rPr lang="en-US" dirty="0"/>
              <a:t>USB connection state</a:t>
            </a:r>
          </a:p>
          <a:p>
            <a:pPr lvl="1"/>
            <a:r>
              <a:rPr lang="en-US" dirty="0"/>
              <a:t>Disable the power LED!!</a:t>
            </a:r>
          </a:p>
          <a:p>
            <a:pPr lvl="1"/>
            <a:endParaRPr lang="en-US" dirty="0"/>
          </a:p>
          <a:p>
            <a:r>
              <a:rPr lang="en-US" dirty="0"/>
              <a:t>Flash Storage</a:t>
            </a:r>
          </a:p>
          <a:p>
            <a:pPr lvl="1"/>
            <a:r>
              <a:rPr lang="en-US" dirty="0"/>
              <a:t>128 kB of the KL27’s Flash is readable/writable over I2C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07E3-47EF-48CF-9673-AD109B62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60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sz="1600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70</a:t>
            </a:fld>
            <a:endParaRPr lang="en-US" sz="1600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339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Some applications require granularity</a:t>
            </a:r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Data can change greatly in low distances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67" y="2835976"/>
            <a:ext cx="2548899" cy="24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 rotWithShape="1">
          <a:blip r:embed="rId4">
            <a:alphaModFix/>
          </a:blip>
          <a:srcRect l="28467" t="62763" r="34474" b="-2893"/>
          <a:stretch/>
        </p:blipFill>
        <p:spPr>
          <a:xfrm>
            <a:off x="5685067" y="3132563"/>
            <a:ext cx="2548900" cy="18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 rotWithShape="1">
          <a:blip r:embed="rId5">
            <a:alphaModFix/>
          </a:blip>
          <a:srcRect b="4049"/>
          <a:stretch/>
        </p:blipFill>
        <p:spPr>
          <a:xfrm>
            <a:off x="542267" y="3159301"/>
            <a:ext cx="4814435" cy="17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47"/>
          <p:cNvCxnSpPr/>
          <p:nvPr/>
        </p:nvCxnSpPr>
        <p:spPr>
          <a:xfrm flipH="1">
            <a:off x="9555000" y="2452967"/>
            <a:ext cx="12800" cy="6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47"/>
          <p:cNvSpPr txBox="1"/>
          <p:nvPr/>
        </p:nvSpPr>
        <p:spPr>
          <a:xfrm>
            <a:off x="9041267" y="2003467"/>
            <a:ext cx="10660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Outlier</a:t>
            </a:r>
            <a:endParaRPr sz="2400"/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Deployment overhead drives cost</a:t>
            </a: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Expensive to work with the city</a:t>
            </a:r>
            <a:endParaRPr/>
          </a:p>
          <a:p>
            <a:r>
              <a:rPr lang="en"/>
              <a:t>Time consuming</a:t>
            </a:r>
            <a:endParaRPr/>
          </a:p>
          <a:p>
            <a:r>
              <a:rPr lang="en"/>
              <a:t>Not conducive to experimentation!</a:t>
            </a:r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00" y="1536633"/>
            <a:ext cx="4308400" cy="430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24" name="Google Shape;624;p48"/>
          <p:cNvSpPr txBox="1"/>
          <p:nvPr/>
        </p:nvSpPr>
        <p:spPr>
          <a:xfrm>
            <a:off x="415600" y="3326233"/>
            <a:ext cx="65884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Do not rely on wired infrastructure</a:t>
            </a:r>
            <a:endParaRPr sz="3200"/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415600" y="4148133"/>
            <a:ext cx="11360800" cy="16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No wired power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/>
              <a:t>Solar provides more power density</a:t>
            </a:r>
            <a:br>
              <a:rPr lang="en"/>
            </a:br>
            <a:r>
              <a:rPr lang="en"/>
              <a:t>than batteries</a:t>
            </a:r>
            <a:endParaRPr/>
          </a:p>
          <a:p>
            <a:r>
              <a:rPr lang="en"/>
              <a:t>No wired networking</a:t>
            </a:r>
            <a:endParaRPr/>
          </a:p>
          <a:p>
            <a:r>
              <a:rPr lang="en"/>
              <a:t>Should not modify existing infrastructure</a:t>
            </a:r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Multi-tenancy is beneficial to testbeds</a:t>
            </a:r>
            <a:endParaRPr/>
          </a:p>
        </p:txBody>
      </p:sp>
      <p:sp>
        <p:nvSpPr>
          <p:cNvPr id="574" name="Google Shape;57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One deployment can enable many stakeholders simultaneously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Need to ensure that they do not conflict</a:t>
            </a:r>
            <a:endParaRPr/>
          </a:p>
        </p:txBody>
      </p:sp>
      <p:sp>
        <p:nvSpPr>
          <p:cNvPr id="575" name="Google Shape;57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7DDE3-1D94-204E-97DF-1DEE632B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77" y="3407903"/>
            <a:ext cx="8382947" cy="306679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sz="1600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74</a:t>
            </a:fld>
            <a:endParaRPr lang="en-US" sz="1600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258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/>
              <a:t>The Signpost Platform</a:t>
            </a: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 rotWithShape="1">
          <a:blip r:embed="rId3">
            <a:alphaModFix/>
          </a:blip>
          <a:srcRect l="8300" t="6772" r="20020" b="19617"/>
          <a:stretch/>
        </p:blipFill>
        <p:spPr>
          <a:xfrm>
            <a:off x="4827857" y="1479267"/>
            <a:ext cx="3186400" cy="4913200"/>
          </a:xfrm>
          <a:prstGeom prst="roundRect">
            <a:avLst>
              <a:gd name="adj" fmla="val 14598"/>
            </a:avLst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 rotWithShape="1">
          <a:blip r:embed="rId4">
            <a:alphaModFix/>
          </a:blip>
          <a:srcRect l="11937" t="9207" r="9833" b="10373"/>
          <a:stretch/>
        </p:blipFill>
        <p:spPr>
          <a:xfrm>
            <a:off x="8366457" y="1479267"/>
            <a:ext cx="3186400" cy="49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40" name="Google Shape;640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479CC-553A-E944-807F-65697FEBB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7" t="21180" r="15753" b="19664"/>
          <a:stretch/>
        </p:blipFill>
        <p:spPr>
          <a:xfrm>
            <a:off x="498244" y="1479267"/>
            <a:ext cx="3750589" cy="482009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Core modules provide shared resources</a:t>
            </a:r>
            <a:endParaRPr/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3">
            <a:alphaModFix/>
          </a:blip>
          <a:srcRect b="17019"/>
          <a:stretch/>
        </p:blipFill>
        <p:spPr>
          <a:xfrm>
            <a:off x="1282600" y="2116501"/>
            <a:ext cx="2920661" cy="28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 rotWithShape="1">
          <a:blip r:embed="rId4">
            <a:alphaModFix/>
          </a:blip>
          <a:srcRect b="17163"/>
          <a:stretch/>
        </p:blipFill>
        <p:spPr>
          <a:xfrm>
            <a:off x="4438666" y="2116501"/>
            <a:ext cx="2958733" cy="28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4"/>
          <p:cNvSpPr/>
          <p:nvPr/>
        </p:nvSpPr>
        <p:spPr>
          <a:xfrm>
            <a:off x="1990633" y="2568533"/>
            <a:ext cx="757600" cy="5524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GPS</a:t>
            </a:r>
            <a:endParaRPr sz="2400"/>
          </a:p>
        </p:txBody>
      </p:sp>
      <p:sp>
        <p:nvSpPr>
          <p:cNvPr id="677" name="Google Shape;677;p54"/>
          <p:cNvSpPr/>
          <p:nvPr/>
        </p:nvSpPr>
        <p:spPr>
          <a:xfrm>
            <a:off x="4955000" y="3290700"/>
            <a:ext cx="1466400" cy="11400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Processing</a:t>
            </a:r>
            <a:endParaRPr sz="2400"/>
          </a:p>
        </p:txBody>
      </p:sp>
      <p:sp>
        <p:nvSpPr>
          <p:cNvPr id="678" name="Google Shape;678;p54"/>
          <p:cNvSpPr/>
          <p:nvPr/>
        </p:nvSpPr>
        <p:spPr>
          <a:xfrm>
            <a:off x="6472800" y="2863900"/>
            <a:ext cx="1142800" cy="6808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Storage</a:t>
            </a:r>
            <a:endParaRPr sz="2400"/>
          </a:p>
        </p:txBody>
      </p:sp>
      <p:sp>
        <p:nvSpPr>
          <p:cNvPr id="679" name="Google Shape;679;p54"/>
          <p:cNvSpPr txBox="1"/>
          <p:nvPr/>
        </p:nvSpPr>
        <p:spPr>
          <a:xfrm>
            <a:off x="1019000" y="5368267"/>
            <a:ext cx="101540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Making the platform modular supports upgradeability</a:t>
            </a:r>
            <a:endParaRPr sz="3200"/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131" y="2088531"/>
            <a:ext cx="2958735" cy="285818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/>
          <p:nvPr/>
        </p:nvSpPr>
        <p:spPr>
          <a:xfrm>
            <a:off x="8593533" y="2987233"/>
            <a:ext cx="1466400" cy="7636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Networking</a:t>
            </a:r>
            <a:endParaRPr sz="2400"/>
          </a:p>
        </p:txBody>
      </p:sp>
      <p:sp>
        <p:nvSpPr>
          <p:cNvPr id="682" name="Google Shape;682;p54"/>
          <p:cNvSpPr/>
          <p:nvPr/>
        </p:nvSpPr>
        <p:spPr>
          <a:xfrm>
            <a:off x="10076733" y="3092833"/>
            <a:ext cx="757600" cy="552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BLE</a:t>
            </a:r>
            <a:endParaRPr sz="2400"/>
          </a:p>
        </p:txBody>
      </p:sp>
      <p:sp>
        <p:nvSpPr>
          <p:cNvPr id="683" name="Google Shape;683;p54"/>
          <p:cNvSpPr/>
          <p:nvPr/>
        </p:nvSpPr>
        <p:spPr>
          <a:xfrm>
            <a:off x="8861467" y="3953233"/>
            <a:ext cx="924800" cy="9012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LoRa</a:t>
            </a:r>
            <a:endParaRPr sz="2400"/>
          </a:p>
        </p:txBody>
      </p:sp>
      <p:sp>
        <p:nvSpPr>
          <p:cNvPr id="684" name="Google Shape;684;p54"/>
          <p:cNvSpPr/>
          <p:nvPr/>
        </p:nvSpPr>
        <p:spPr>
          <a:xfrm>
            <a:off x="7900333" y="2911600"/>
            <a:ext cx="676400" cy="10348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3G</a:t>
            </a:r>
            <a:endParaRPr sz="2400"/>
          </a:p>
        </p:txBody>
      </p:sp>
      <p:sp>
        <p:nvSpPr>
          <p:cNvPr id="685" name="Google Shape;685;p54"/>
          <p:cNvSpPr txBox="1"/>
          <p:nvPr/>
        </p:nvSpPr>
        <p:spPr>
          <a:xfrm>
            <a:off x="2876767" y="1460533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Control Module</a:t>
            </a:r>
            <a:endParaRPr sz="2400"/>
          </a:p>
        </p:txBody>
      </p:sp>
      <p:sp>
        <p:nvSpPr>
          <p:cNvPr id="686" name="Google Shape;686;p54"/>
          <p:cNvSpPr txBox="1"/>
          <p:nvPr/>
        </p:nvSpPr>
        <p:spPr>
          <a:xfrm>
            <a:off x="7849900" y="1446551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Radio Module</a:t>
            </a:r>
            <a:endParaRPr sz="2400"/>
          </a:p>
        </p:txBody>
      </p:sp>
      <p:sp>
        <p:nvSpPr>
          <p:cNvPr id="687" name="Google Shape;687;p54"/>
          <p:cNvSpPr/>
          <p:nvPr/>
        </p:nvSpPr>
        <p:spPr>
          <a:xfrm rot="-5397356" flipH="1">
            <a:off x="4084073" y="1971100"/>
            <a:ext cx="520000" cy="9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8" name="Google Shape;688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Measurement and isolation support multi-tenancy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34" y="2060568"/>
            <a:ext cx="3817965" cy="382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18407"/>
          <a:stretch/>
        </p:blipFill>
        <p:spPr>
          <a:xfrm>
            <a:off x="6121167" y="2173034"/>
            <a:ext cx="3817967" cy="360196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/>
          <p:nvPr/>
        </p:nvSpPr>
        <p:spPr>
          <a:xfrm>
            <a:off x="2352000" y="4284333"/>
            <a:ext cx="26696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Power Metering</a:t>
            </a:r>
            <a:endParaRPr sz="2400"/>
          </a:p>
        </p:txBody>
      </p:sp>
      <p:sp>
        <p:nvSpPr>
          <p:cNvPr id="697" name="Google Shape;697;p55"/>
          <p:cNvSpPr/>
          <p:nvPr/>
        </p:nvSpPr>
        <p:spPr>
          <a:xfrm>
            <a:off x="8077567" y="3087667"/>
            <a:ext cx="14132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Isolation </a:t>
            </a:r>
            <a:endParaRPr sz="2400"/>
          </a:p>
          <a:p>
            <a:pPr algn="ctr"/>
            <a:r>
              <a:rPr lang="en" sz="2400"/>
              <a:t>&amp; Monitoring</a:t>
            </a:r>
            <a:endParaRPr sz="2400"/>
          </a:p>
        </p:txBody>
      </p:sp>
      <p:sp>
        <p:nvSpPr>
          <p:cNvPr id="698" name="Google Shape;698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Standard interface for accessing shared resources</a:t>
            </a:r>
            <a:endParaRPr dirty="0"/>
          </a:p>
        </p:txBody>
      </p:sp>
      <p:pic>
        <p:nvPicPr>
          <p:cNvPr id="667" name="Google Shape;6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85" y="1531274"/>
            <a:ext cx="10011031" cy="30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F9BF8-0AE7-EC4E-BBF5-D37BE36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9" y="4534575"/>
            <a:ext cx="3081276" cy="218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019D2-F932-1641-9E93-57F2804AB657}"/>
              </a:ext>
            </a:extLst>
          </p:cNvPr>
          <p:cNvSpPr txBox="1"/>
          <p:nvPr/>
        </p:nvSpPr>
        <p:spPr>
          <a:xfrm>
            <a:off x="1294810" y="5422347"/>
            <a:ext cx="5566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software framework can be used for modules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Array of Things is one platform approach</a:t>
            </a:r>
            <a:endParaRPr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b="16212"/>
          <a:stretch/>
        </p:blipFill>
        <p:spPr>
          <a:xfrm>
            <a:off x="666485" y="3184300"/>
            <a:ext cx="7335767" cy="34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800" y="1723667"/>
            <a:ext cx="3519200" cy="352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4" name="Google Shape;554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79</a:t>
            </a:fld>
            <a:endParaRPr/>
          </a:p>
        </p:txBody>
      </p:sp>
      <p:sp>
        <p:nvSpPr>
          <p:cNvPr id="555" name="Google Shape;555;p39"/>
          <p:cNvSpPr txBox="1"/>
          <p:nvPr/>
        </p:nvSpPr>
        <p:spPr>
          <a:xfrm>
            <a:off x="597167" y="1278167"/>
            <a:ext cx="7474400" cy="1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>
                <a:solidFill>
                  <a:schemeClr val="dk2"/>
                </a:solidFill>
              </a:rPr>
              <a:t>Include sensors as platform resources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>
                <a:solidFill>
                  <a:schemeClr val="dk2"/>
                </a:solidFill>
              </a:rPr>
              <a:t>Applications are software that act on sensor data</a:t>
            </a:r>
            <a:endParaRPr sz="2400">
              <a:solidFill>
                <a:schemeClr val="dk2"/>
              </a:solidFill>
            </a:endParaRPr>
          </a:p>
          <a:p>
            <a:pPr marL="609585" indent="-457189">
              <a:lnSpc>
                <a:spcPct val="115000"/>
              </a:lnSpc>
              <a:buClr>
                <a:schemeClr val="dk2"/>
              </a:buClr>
              <a:buSzPts val="1800"/>
              <a:buChar char="●"/>
            </a:pPr>
            <a:r>
              <a:rPr lang="en" sz="2400">
                <a:solidFill>
                  <a:schemeClr val="dk2"/>
                </a:solidFill>
              </a:rPr>
              <a:t>High-power hardware and expensive to deploy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BD0C-1308-4426-B03E-9768DDBA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EF51-2F5C-4C68-BC34-7FCE1C2A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Pull-up resistors connected to metal pads</a:t>
            </a:r>
          </a:p>
          <a:p>
            <a:pPr lvl="1"/>
            <a:r>
              <a:rPr lang="en-US" dirty="0"/>
              <a:t>Also connected to GPIO pin</a:t>
            </a:r>
          </a:p>
          <a:p>
            <a:pPr lvl="1"/>
            <a:endParaRPr lang="en-US" dirty="0"/>
          </a:p>
          <a:p>
            <a:r>
              <a:rPr lang="en-US" dirty="0"/>
              <a:t>Acts as a capacitor connected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F335-E747-4E5F-A8A7-51CACBF4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3AFDB8-8A61-4CCD-999F-B437A2FA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89" y="303537"/>
            <a:ext cx="3285723" cy="32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A3878B-1F6E-408E-842A-E25DCC43BAE7}"/>
              </a:ext>
            </a:extLst>
          </p:cNvPr>
          <p:cNvSpPr/>
          <p:nvPr/>
        </p:nvSpPr>
        <p:spPr>
          <a:xfrm>
            <a:off x="9386069" y="950700"/>
            <a:ext cx="901521" cy="5795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2AE4E-3FBF-4150-A52D-9A9B8CBE8874}"/>
              </a:ext>
            </a:extLst>
          </p:cNvPr>
          <p:cNvSpPr/>
          <p:nvPr/>
        </p:nvSpPr>
        <p:spPr>
          <a:xfrm>
            <a:off x="8368638" y="2528362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14DF1E-F72D-477C-97E5-9BF439E369B2}"/>
              </a:ext>
            </a:extLst>
          </p:cNvPr>
          <p:cNvSpPr/>
          <p:nvPr/>
        </p:nvSpPr>
        <p:spPr>
          <a:xfrm>
            <a:off x="8973268" y="2589537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80A50-999D-4C57-AC46-9C678B5CE3DF}"/>
              </a:ext>
            </a:extLst>
          </p:cNvPr>
          <p:cNvSpPr/>
          <p:nvPr/>
        </p:nvSpPr>
        <p:spPr>
          <a:xfrm>
            <a:off x="9617888" y="2602416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C4EE95-1B2C-48C0-87BA-B1866C7F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28" y="3531384"/>
            <a:ext cx="8268880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18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Signpost explores the other end of the spectrum</a:t>
            </a: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can we do with less?</a:t>
            </a:r>
            <a:endParaRPr dirty="0"/>
          </a:p>
          <a:p>
            <a:r>
              <a:rPr lang="en" dirty="0"/>
              <a:t>Low-power, low-capability, extremely deployable</a:t>
            </a:r>
            <a:endParaRPr dirty="0"/>
          </a:p>
          <a:p>
            <a:r>
              <a:rPr lang="en" dirty="0"/>
              <a:t>Limited provided resources, but lots of extensibility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Focus on modularity</a:t>
            </a:r>
            <a:endParaRPr dirty="0"/>
          </a:p>
          <a:p>
            <a:r>
              <a:rPr lang="en" dirty="0"/>
              <a:t>Too difficult to start from scratch for every upgrade/change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Components are more expensive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Deployments is more difficult</a:t>
            </a:r>
            <a:endParaRPr dirty="0"/>
          </a:p>
          <a:p>
            <a:r>
              <a:rPr lang="en" dirty="0"/>
              <a:t>The platform should be viewed as shared infrastructure!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Amortize cost with multiple sensors and applications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sz="1600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81</a:t>
            </a:fld>
            <a:endParaRPr lang="en-US" sz="1600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058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much power does a Signpost harvest?</a:t>
            </a:r>
            <a:endParaRPr/>
          </a:p>
        </p:txBody>
      </p:sp>
      <p:sp>
        <p:nvSpPr>
          <p:cNvPr id="710" name="Google Shape;710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82</a:t>
            </a:fld>
            <a:endParaRPr/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1" y="1920800"/>
            <a:ext cx="8183100" cy="327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000" y="1920800"/>
            <a:ext cx="3273267" cy="32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3037B3-161B-8040-86BE-5F12E0DE5199}"/>
              </a:ext>
            </a:extLst>
          </p:cNvPr>
          <p:cNvSpPr txBox="1"/>
          <p:nvPr/>
        </p:nvSpPr>
        <p:spPr>
          <a:xfrm>
            <a:off x="6096000" y="5886067"/>
            <a:ext cx="5732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daily variations than directional variations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A57C1-6F59-E142-A07B-5F5B06D0513A}"/>
              </a:ext>
            </a:extLst>
          </p:cNvPr>
          <p:cNvCxnSpPr/>
          <p:nvPr/>
        </p:nvCxnSpPr>
        <p:spPr>
          <a:xfrm flipV="1">
            <a:off x="8754009" y="5124236"/>
            <a:ext cx="742121" cy="767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18" name="Google Shape;718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83</a:t>
            </a:fld>
            <a:endParaRPr/>
          </a:p>
        </p:txBody>
      </p:sp>
      <p:pic>
        <p:nvPicPr>
          <p:cNvPr id="719" name="Google Shape;719;p58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84</a:t>
            </a:fld>
            <a:endParaRPr/>
          </a:p>
        </p:txBody>
      </p:sp>
      <p:pic>
        <p:nvPicPr>
          <p:cNvPr id="726" name="Google Shape;726;p59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59"/>
          <p:cNvCxnSpPr>
            <a:stCxn id="728" idx="2"/>
          </p:cNvCxnSpPr>
          <p:nvPr/>
        </p:nvCxnSpPr>
        <p:spPr>
          <a:xfrm>
            <a:off x="2335067" y="2239600"/>
            <a:ext cx="25600" cy="7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59"/>
          <p:cNvSpPr txBox="1"/>
          <p:nvPr/>
        </p:nvSpPr>
        <p:spPr>
          <a:xfrm>
            <a:off x="524267" y="1805200"/>
            <a:ext cx="3621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Seattle 95th Percentile = 3 mW</a:t>
            </a:r>
            <a:endParaRPr sz="2400"/>
          </a:p>
        </p:txBody>
      </p:sp>
      <p:sp>
        <p:nvSpPr>
          <p:cNvPr id="729" name="Google Shape;729;p59"/>
          <p:cNvSpPr txBox="1"/>
          <p:nvPr/>
        </p:nvSpPr>
        <p:spPr>
          <a:xfrm>
            <a:off x="5761833" y="1772000"/>
            <a:ext cx="4317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San Diego 95th Percentile = 162 mW</a:t>
            </a:r>
            <a:endParaRPr sz="2400"/>
          </a:p>
        </p:txBody>
      </p:sp>
      <p:cxnSp>
        <p:nvCxnSpPr>
          <p:cNvPr id="730" name="Google Shape;730;p59"/>
          <p:cNvCxnSpPr>
            <a:stCxn id="729" idx="2"/>
          </p:cNvCxnSpPr>
          <p:nvPr/>
        </p:nvCxnSpPr>
        <p:spPr>
          <a:xfrm>
            <a:off x="7920633" y="2206400"/>
            <a:ext cx="128400" cy="63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pic>
        <p:nvPicPr>
          <p:cNvPr id="736" name="Google Shape;7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510534"/>
            <a:ext cx="11785599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Resources are charged to modules which use them</a:t>
            </a:r>
            <a:endParaRPr/>
          </a:p>
        </p:txBody>
      </p:sp>
      <p:sp>
        <p:nvSpPr>
          <p:cNvPr id="743" name="Google Shape;74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86</a:t>
            </a:fld>
            <a:endParaRPr/>
          </a:p>
        </p:txBody>
      </p:sp>
      <p:pic>
        <p:nvPicPr>
          <p:cNvPr id="744" name="Google Shape;7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01" y="1653332"/>
            <a:ext cx="94104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Applications running on Signpost</a:t>
            </a:r>
            <a:endParaRPr/>
          </a:p>
        </p:txBody>
      </p:sp>
      <p:sp>
        <p:nvSpPr>
          <p:cNvPr id="750" name="Google Shape;75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Environmental monitoring (posting to Weather Underground)</a:t>
            </a:r>
            <a:endParaRPr dirty="0"/>
          </a:p>
          <a:p>
            <a:r>
              <a:rPr lang="en" dirty="0"/>
              <a:t>Vehicle counting (and bell tower)</a:t>
            </a:r>
            <a:endParaRPr dirty="0"/>
          </a:p>
          <a:p>
            <a:r>
              <a:rPr lang="en" dirty="0"/>
              <a:t>TV whitespace sensing</a:t>
            </a:r>
            <a:endParaRPr dirty="0"/>
          </a:p>
        </p:txBody>
      </p:sp>
      <p:sp>
        <p:nvSpPr>
          <p:cNvPr id="751" name="Google Shape;751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87</a:t>
            </a:fld>
            <a:endParaRPr/>
          </a:p>
        </p:txBody>
      </p:sp>
      <p:pic>
        <p:nvPicPr>
          <p:cNvPr id="752" name="Google Shape;752;p62"/>
          <p:cNvPicPr preferRelativeResize="0"/>
          <p:nvPr/>
        </p:nvPicPr>
        <p:blipFill rotWithShape="1">
          <a:blip r:embed="rId3">
            <a:alphaModFix/>
          </a:blip>
          <a:srcRect r="10594"/>
          <a:stretch/>
        </p:blipFill>
        <p:spPr>
          <a:xfrm>
            <a:off x="5890534" y="3136535"/>
            <a:ext cx="5890533" cy="28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3400"/>
            <a:ext cx="5890533" cy="294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3C48-2EAC-4D16-89A9-4C89F702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DD67-B29C-4C06-954F-7896D46D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Drive GPIO pin low</a:t>
            </a:r>
          </a:p>
          <a:p>
            <a:pPr lvl="1"/>
            <a:r>
              <a:rPr lang="en-US" dirty="0"/>
              <a:t>Connects the pad to ground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GPIO pin as input and enable low-to-high interrupt</a:t>
            </a:r>
          </a:p>
          <a:p>
            <a:pPr lvl="1"/>
            <a:r>
              <a:rPr lang="en-US" dirty="0"/>
              <a:t>Pad is pulled high. This takes time based on capacitance</a:t>
            </a:r>
          </a:p>
          <a:p>
            <a:pPr lvl="1"/>
            <a:r>
              <a:rPr lang="en-US" dirty="0"/>
              <a:t>Use a timer to determine time until interrupt (order ~10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periodically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Sudden large increase in rise time ⇨ someone is touching!</a:t>
            </a:r>
          </a:p>
          <a:p>
            <a:pPr lvl="1"/>
            <a:r>
              <a:rPr lang="en-US" dirty="0"/>
              <a:t>Finger acts as a large capacitor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34AE-3296-45F0-AFF3-689FA270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028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783</TotalTime>
  <Words>2670</Words>
  <Application>Microsoft Office PowerPoint</Application>
  <PresentationFormat>Widescreen</PresentationFormat>
  <Paragraphs>736</Paragraphs>
  <Slides>87</Slides>
  <Notes>37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Courier New</vt:lpstr>
      <vt:lpstr>Tahoma</vt:lpstr>
      <vt:lpstr>Class Slides</vt:lpstr>
      <vt:lpstr>Lecture 18 Wrapup</vt:lpstr>
      <vt:lpstr>Administrivia</vt:lpstr>
      <vt:lpstr>Today’s Goals</vt:lpstr>
      <vt:lpstr>Outline</vt:lpstr>
      <vt:lpstr>Microbit</vt:lpstr>
      <vt:lpstr>Internal Microbit connections</vt:lpstr>
      <vt:lpstr>KL27 I2C Interface</vt:lpstr>
      <vt:lpstr>Capacitive Touch Sensor</vt:lpstr>
      <vt:lpstr>Capacitive touch sensing method</vt:lpstr>
      <vt:lpstr>Capacitive touch works on any metal surface</vt:lpstr>
      <vt:lpstr>Outline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nRF52833 Peripherals</vt:lpstr>
      <vt:lpstr>Quadrature Encoding</vt:lpstr>
      <vt:lpstr>nRF52833 Peripherals</vt:lpstr>
      <vt:lpstr>nRF52833 is complete</vt:lpstr>
      <vt:lpstr>This knowledge is transferrable!</vt:lpstr>
      <vt:lpstr>Outline</vt:lpstr>
      <vt:lpstr>Conferences for sensing systems research</vt:lpstr>
      <vt:lpstr>Sensing systems research</vt:lpstr>
      <vt:lpstr>Sensing systems research</vt:lpstr>
      <vt:lpstr>Permamote (Jackson, Adkins, Dutta)</vt:lpstr>
      <vt:lpstr>Bfree (Kortbeek, Bakar, Cruz, Yildririm, Pawelczak, Hester)</vt:lpstr>
      <vt:lpstr>Tock (Levy, Campbell, Ghena, Giffin, Pannuto, Dutta, Levis)</vt:lpstr>
      <vt:lpstr>Tock software organization</vt:lpstr>
      <vt:lpstr>Sensing systems research</vt:lpstr>
      <vt:lpstr>Opo (Huang, Kuo, Pannuto, Dutta)</vt:lpstr>
      <vt:lpstr>Powerwatch (Klugman, Adkins, et al.)</vt:lpstr>
      <vt:lpstr>Outline</vt:lpstr>
      <vt:lpstr>PowerPoint Presentation</vt:lpstr>
      <vt:lpstr>What things might we want to sense at the scale of a city?</vt:lpstr>
      <vt:lpstr>Air quality monitoring</vt:lpstr>
      <vt:lpstr>Audio detection, classification, and localization</vt:lpstr>
      <vt:lpstr>Traffic queue sensing and congestion control</vt:lpstr>
      <vt:lpstr>PowerPoint Presentation</vt:lpstr>
      <vt:lpstr>PowerPoint Presentation</vt:lpstr>
      <vt:lpstr>PowerPoint Presentation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Key functions are repeated </vt:lpstr>
      <vt:lpstr>Key functions are repeated </vt:lpstr>
      <vt:lpstr>Signpost Enables City-Scale Sensing</vt:lpstr>
      <vt:lpstr>PowerPoint Presentation</vt:lpstr>
      <vt:lpstr>Key functions are repeated </vt:lpstr>
      <vt:lpstr>PowerPoint Presentation</vt:lpstr>
      <vt:lpstr>Software abstraction through a single interface</vt:lpstr>
      <vt:lpstr>Abstracting away functionality </vt:lpstr>
      <vt:lpstr>A hardware abstraction is not sufficient</vt:lpstr>
      <vt:lpstr>A hardware abstraction is not sufficient</vt:lpstr>
      <vt:lpstr>Software abstraction through a single interface</vt:lpstr>
      <vt:lpstr>PowerPoint Presentation</vt:lpstr>
      <vt:lpstr>Some applications require granularity</vt:lpstr>
      <vt:lpstr>Deployment overhead drives cost</vt:lpstr>
      <vt:lpstr>Multi-tenancy is beneficial to testbeds</vt:lpstr>
      <vt:lpstr>PowerPoint Presentation</vt:lpstr>
      <vt:lpstr>The Signpost Platform</vt:lpstr>
      <vt:lpstr>Core modules provide shared resources</vt:lpstr>
      <vt:lpstr>Measurement and isolation support multi-tenancy</vt:lpstr>
      <vt:lpstr>Standard interface for accessing shared resources</vt:lpstr>
      <vt:lpstr>Array of Things is one platform approach</vt:lpstr>
      <vt:lpstr>Signpost explores the other end of the spectrum</vt:lpstr>
      <vt:lpstr>PowerPoint Presentation</vt:lpstr>
      <vt:lpstr>How much power does a Signpost harvest?</vt:lpstr>
      <vt:lpstr>How much power can each module draw?</vt:lpstr>
      <vt:lpstr>How much power can each module draw?</vt:lpstr>
      <vt:lpstr>How much power can each module draw?</vt:lpstr>
      <vt:lpstr>Resources are charged to modules which use them</vt:lpstr>
      <vt:lpstr>Applications running on Signpost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 Wrapup</dc:title>
  <dc:creator>Branden Ghena</dc:creator>
  <cp:lastModifiedBy>Branden Ghena</cp:lastModifiedBy>
  <cp:revision>37</cp:revision>
  <dcterms:created xsi:type="dcterms:W3CDTF">2021-05-26T02:50:55Z</dcterms:created>
  <dcterms:modified xsi:type="dcterms:W3CDTF">2021-05-26T15:54:40Z</dcterms:modified>
</cp:coreProperties>
</file>